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notesSlides/notesSlide2.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charts/chart1.xml" ContentType="application/vnd.openxmlformats-officedocument.drawingml.chart+xml"/>
  <Override PartName="/ppt/embeddings/oleObject8.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71" r:id="rId2"/>
    <p:sldId id="272" r:id="rId3"/>
    <p:sldId id="274" r:id="rId4"/>
    <p:sldId id="270" r:id="rId5"/>
    <p:sldId id="269" r:id="rId6"/>
    <p:sldId id="277" r:id="rId7"/>
    <p:sldId id="276" r:id="rId8"/>
    <p:sldId id="278" r:id="rId9"/>
    <p:sldId id="261" r:id="rId10"/>
    <p:sldId id="266" r:id="rId11"/>
    <p:sldId id="281" r:id="rId12"/>
    <p:sldId id="267" r:id="rId13"/>
    <p:sldId id="262" r:id="rId14"/>
    <p:sldId id="268" r:id="rId15"/>
    <p:sldId id="263" r:id="rId16"/>
    <p:sldId id="264" r:id="rId17"/>
    <p:sldId id="260" r:id="rId18"/>
    <p:sldId id="259" r:id="rId19"/>
    <p:sldId id="265" r:id="rId20"/>
    <p:sldId id="280"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608" autoAdjust="0"/>
  </p:normalViewPr>
  <p:slideViewPr>
    <p:cSldViewPr snapToGrid="0" snapToObjects="1">
      <p:cViewPr varScale="1">
        <p:scale>
          <a:sx n="114" d="100"/>
          <a:sy n="114" d="100"/>
        </p:scale>
        <p:origin x="-74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libertyadmin\Desktop\research\Clonogenic%20Assay\tumorcolonymodified.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Bryan:Documents:research:Data:Colon%20cancer:%5b2013%5d%20P1,%20P3,%20cranberry_mice:ELISA:Cranberry~ELIS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Bryan:Documents:research:Data:Colon%20cancer:%5b2013%5d%20P1,%20P3,%20cranberry_mice:real%20time%20PCR:20140314_CB~.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1800" b="0"/>
            </a:pPr>
            <a:r>
              <a:rPr lang="en-US" sz="1800" b="0" dirty="0" smtClean="0"/>
              <a:t>Figure 1: HCT116 </a:t>
            </a:r>
            <a:r>
              <a:rPr lang="en-US" sz="1800" b="0" dirty="0"/>
              <a:t>colony population after treatment with cranberry PACs</a:t>
            </a:r>
          </a:p>
        </c:rich>
      </c:tx>
      <c:layout/>
      <c:overlay val="0"/>
    </c:title>
    <c:autoTitleDeleted val="0"/>
    <c:plotArea>
      <c:layout/>
      <c:barChart>
        <c:barDir val="col"/>
        <c:grouping val="stacked"/>
        <c:varyColors val="0"/>
        <c:ser>
          <c:idx val="0"/>
          <c:order val="0"/>
          <c:tx>
            <c:strRef>
              <c:f>'HCT 116'!$AB$14</c:f>
              <c:strCache>
                <c:ptCount val="1"/>
                <c:pt idx="0">
                  <c:v>Large</c:v>
                </c:pt>
              </c:strCache>
            </c:strRef>
          </c:tx>
          <c:invertIfNegative val="0"/>
          <c:cat>
            <c:numRef>
              <c:f>'HCT 116'!$AA$16:$AA$20</c:f>
              <c:numCache>
                <c:formatCode>0.0000</c:formatCode>
                <c:ptCount val="5"/>
                <c:pt idx="0">
                  <c:v>0.0</c:v>
                </c:pt>
                <c:pt idx="1">
                  <c:v>0.00160000000000001</c:v>
                </c:pt>
                <c:pt idx="2">
                  <c:v>0.00630000000000002</c:v>
                </c:pt>
                <c:pt idx="3">
                  <c:v>0.025</c:v>
                </c:pt>
                <c:pt idx="4">
                  <c:v>0.1</c:v>
                </c:pt>
              </c:numCache>
            </c:numRef>
          </c:cat>
          <c:val>
            <c:numRef>
              <c:f>'HCT 116'!$AB$16:$AB$20</c:f>
              <c:numCache>
                <c:formatCode>General</c:formatCode>
                <c:ptCount val="5"/>
                <c:pt idx="0">
                  <c:v>2137.5</c:v>
                </c:pt>
                <c:pt idx="1">
                  <c:v>0.0</c:v>
                </c:pt>
                <c:pt idx="2">
                  <c:v>0.0</c:v>
                </c:pt>
                <c:pt idx="3">
                  <c:v>0.0</c:v>
                </c:pt>
                <c:pt idx="4">
                  <c:v>0.0</c:v>
                </c:pt>
              </c:numCache>
            </c:numRef>
          </c:val>
        </c:ser>
        <c:ser>
          <c:idx val="1"/>
          <c:order val="1"/>
          <c:tx>
            <c:strRef>
              <c:f>'HCT 116'!$AC$14</c:f>
              <c:strCache>
                <c:ptCount val="1"/>
                <c:pt idx="0">
                  <c:v>Medium </c:v>
                </c:pt>
              </c:strCache>
            </c:strRef>
          </c:tx>
          <c:invertIfNegative val="0"/>
          <c:cat>
            <c:numRef>
              <c:f>'HCT 116'!$AA$16:$AA$20</c:f>
              <c:numCache>
                <c:formatCode>0.0000</c:formatCode>
                <c:ptCount val="5"/>
                <c:pt idx="0">
                  <c:v>0.0</c:v>
                </c:pt>
                <c:pt idx="1">
                  <c:v>0.00160000000000001</c:v>
                </c:pt>
                <c:pt idx="2">
                  <c:v>0.00630000000000002</c:v>
                </c:pt>
                <c:pt idx="3">
                  <c:v>0.025</c:v>
                </c:pt>
                <c:pt idx="4">
                  <c:v>0.1</c:v>
                </c:pt>
              </c:numCache>
            </c:numRef>
          </c:cat>
          <c:val>
            <c:numRef>
              <c:f>'HCT 116'!$AC$16:$AC$20</c:f>
              <c:numCache>
                <c:formatCode>General</c:formatCode>
                <c:ptCount val="5"/>
                <c:pt idx="0">
                  <c:v>21150.0</c:v>
                </c:pt>
                <c:pt idx="1">
                  <c:v>7300.0</c:v>
                </c:pt>
                <c:pt idx="2">
                  <c:v>1600.0</c:v>
                </c:pt>
                <c:pt idx="3">
                  <c:v>1875.0</c:v>
                </c:pt>
                <c:pt idx="4">
                  <c:v>0.0</c:v>
                </c:pt>
              </c:numCache>
            </c:numRef>
          </c:val>
        </c:ser>
        <c:ser>
          <c:idx val="2"/>
          <c:order val="2"/>
          <c:tx>
            <c:strRef>
              <c:f>'HCT 116'!$AD$14</c:f>
              <c:strCache>
                <c:ptCount val="1"/>
                <c:pt idx="0">
                  <c:v>Small</c:v>
                </c:pt>
              </c:strCache>
            </c:strRef>
          </c:tx>
          <c:invertIfNegative val="0"/>
          <c:cat>
            <c:numRef>
              <c:f>'HCT 116'!$AA$16:$AA$20</c:f>
              <c:numCache>
                <c:formatCode>0.0000</c:formatCode>
                <c:ptCount val="5"/>
                <c:pt idx="0">
                  <c:v>0.0</c:v>
                </c:pt>
                <c:pt idx="1">
                  <c:v>0.00160000000000001</c:v>
                </c:pt>
                <c:pt idx="2">
                  <c:v>0.00630000000000002</c:v>
                </c:pt>
                <c:pt idx="3">
                  <c:v>0.025</c:v>
                </c:pt>
                <c:pt idx="4">
                  <c:v>0.1</c:v>
                </c:pt>
              </c:numCache>
            </c:numRef>
          </c:cat>
          <c:val>
            <c:numRef>
              <c:f>'HCT 116'!$AD$16:$AD$20</c:f>
              <c:numCache>
                <c:formatCode>General</c:formatCode>
                <c:ptCount val="5"/>
                <c:pt idx="0">
                  <c:v>15525.0</c:v>
                </c:pt>
                <c:pt idx="1">
                  <c:v>1462.5</c:v>
                </c:pt>
                <c:pt idx="2">
                  <c:v>3412.5</c:v>
                </c:pt>
                <c:pt idx="3">
                  <c:v>1462.5</c:v>
                </c:pt>
                <c:pt idx="4">
                  <c:v>0.0</c:v>
                </c:pt>
              </c:numCache>
            </c:numRef>
          </c:val>
        </c:ser>
        <c:ser>
          <c:idx val="3"/>
          <c:order val="3"/>
          <c:tx>
            <c:strRef>
              <c:f>'HCT 116'!$AE$14</c:f>
              <c:strCache>
                <c:ptCount val="1"/>
                <c:pt idx="0">
                  <c:v>Pinpoint</c:v>
                </c:pt>
              </c:strCache>
            </c:strRef>
          </c:tx>
          <c:invertIfNegative val="0"/>
          <c:cat>
            <c:numRef>
              <c:f>'HCT 116'!$AA$16:$AA$20</c:f>
              <c:numCache>
                <c:formatCode>0.0000</c:formatCode>
                <c:ptCount val="5"/>
                <c:pt idx="0">
                  <c:v>0.0</c:v>
                </c:pt>
                <c:pt idx="1">
                  <c:v>0.00160000000000001</c:v>
                </c:pt>
                <c:pt idx="2">
                  <c:v>0.00630000000000002</c:v>
                </c:pt>
                <c:pt idx="3">
                  <c:v>0.025</c:v>
                </c:pt>
                <c:pt idx="4">
                  <c:v>0.1</c:v>
                </c:pt>
              </c:numCache>
            </c:numRef>
          </c:cat>
          <c:val>
            <c:numRef>
              <c:f>'HCT 116'!$AE$16:$AE$20</c:f>
              <c:numCache>
                <c:formatCode>General</c:formatCode>
                <c:ptCount val="5"/>
                <c:pt idx="0">
                  <c:v>0.0</c:v>
                </c:pt>
                <c:pt idx="1">
                  <c:v>0.0</c:v>
                </c:pt>
                <c:pt idx="2">
                  <c:v>168.75</c:v>
                </c:pt>
                <c:pt idx="3">
                  <c:v>350.0</c:v>
                </c:pt>
                <c:pt idx="4">
                  <c:v>0.0</c:v>
                </c:pt>
              </c:numCache>
            </c:numRef>
          </c:val>
        </c:ser>
        <c:dLbls>
          <c:showLegendKey val="0"/>
          <c:showVal val="0"/>
          <c:showCatName val="0"/>
          <c:showSerName val="0"/>
          <c:showPercent val="0"/>
          <c:showBubbleSize val="0"/>
        </c:dLbls>
        <c:gapWidth val="55"/>
        <c:overlap val="100"/>
        <c:axId val="2111905976"/>
        <c:axId val="-2143561208"/>
      </c:barChart>
      <c:catAx>
        <c:axId val="2111905976"/>
        <c:scaling>
          <c:orientation val="minMax"/>
        </c:scaling>
        <c:delete val="0"/>
        <c:axPos val="b"/>
        <c:title>
          <c:tx>
            <c:rich>
              <a:bodyPr/>
              <a:lstStyle/>
              <a:p>
                <a:pPr>
                  <a:defRPr b="0"/>
                </a:pPr>
                <a:r>
                  <a:rPr lang="en-US" b="0"/>
                  <a:t>Concentration (mg/mL)</a:t>
                </a:r>
              </a:p>
            </c:rich>
          </c:tx>
          <c:layout>
            <c:manualLayout>
              <c:xMode val="edge"/>
              <c:yMode val="edge"/>
              <c:x val="0.378109612934152"/>
              <c:y val="0.956303333778987"/>
            </c:manualLayout>
          </c:layout>
          <c:overlay val="0"/>
        </c:title>
        <c:numFmt formatCode="0.0000" sourceLinked="1"/>
        <c:majorTickMark val="out"/>
        <c:minorTickMark val="none"/>
        <c:tickLblPos val="nextTo"/>
        <c:crossAx val="-2143561208"/>
        <c:crosses val="autoZero"/>
        <c:auto val="1"/>
        <c:lblAlgn val="ctr"/>
        <c:lblOffset val="100"/>
        <c:noMultiLvlLbl val="0"/>
      </c:catAx>
      <c:valAx>
        <c:axId val="-2143561208"/>
        <c:scaling>
          <c:orientation val="minMax"/>
        </c:scaling>
        <c:delete val="0"/>
        <c:axPos val="l"/>
        <c:majorGridlines/>
        <c:title>
          <c:tx>
            <c:rich>
              <a:bodyPr rot="-5400000" vert="horz"/>
              <a:lstStyle/>
              <a:p>
                <a:pPr>
                  <a:defRPr b="0"/>
                </a:pPr>
                <a:r>
                  <a:rPr lang="en-US" b="0"/>
                  <a:t>Average Cell Count</a:t>
                </a:r>
              </a:p>
            </c:rich>
          </c:tx>
          <c:layout>
            <c:manualLayout>
              <c:xMode val="edge"/>
              <c:yMode val="edge"/>
              <c:x val="0.0104472958602502"/>
              <c:y val="0.386255770372202"/>
            </c:manualLayout>
          </c:layout>
          <c:overlay val="0"/>
        </c:title>
        <c:numFmt formatCode="General" sourceLinked="1"/>
        <c:majorTickMark val="none"/>
        <c:minorTickMark val="none"/>
        <c:tickLblPos val="nextTo"/>
        <c:crossAx val="211190597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v>CTL</c:v>
          </c:tx>
          <c:invertIfNegative val="0"/>
          <c:errBars>
            <c:errBarType val="both"/>
            <c:errValType val="cust"/>
            <c:noEndCap val="0"/>
            <c:plus>
              <c:numRef>
                <c:f>Sheet1!$C$20:$E$20</c:f>
                <c:numCache>
                  <c:formatCode>General</c:formatCode>
                  <c:ptCount val="3"/>
                  <c:pt idx="0">
                    <c:v>3.552708873107698</c:v>
                  </c:pt>
                  <c:pt idx="1">
                    <c:v>12.32417184</c:v>
                  </c:pt>
                  <c:pt idx="2">
                    <c:v>2.508835067920595</c:v>
                  </c:pt>
                </c:numCache>
              </c:numRef>
            </c:plus>
            <c:minus>
              <c:numRef>
                <c:f>Sheet1!$C$20:$E$20</c:f>
                <c:numCache>
                  <c:formatCode>General</c:formatCode>
                  <c:ptCount val="3"/>
                  <c:pt idx="0">
                    <c:v>3.552708873107698</c:v>
                  </c:pt>
                  <c:pt idx="1">
                    <c:v>12.32417184</c:v>
                  </c:pt>
                  <c:pt idx="2">
                    <c:v>2.508835067920595</c:v>
                  </c:pt>
                </c:numCache>
              </c:numRef>
            </c:minus>
          </c:errBars>
          <c:cat>
            <c:strRef>
              <c:f>Sheet1!$C$14:$E$14</c:f>
              <c:strCache>
                <c:ptCount val="3"/>
                <c:pt idx="0">
                  <c:v>IL-1</c:v>
                </c:pt>
                <c:pt idx="1">
                  <c:v>IL-6</c:v>
                </c:pt>
                <c:pt idx="2">
                  <c:v>TNF-α</c:v>
                </c:pt>
              </c:strCache>
            </c:strRef>
          </c:cat>
          <c:val>
            <c:numRef>
              <c:f>Sheet1!$C$15:$E$15</c:f>
              <c:numCache>
                <c:formatCode>General</c:formatCode>
                <c:ptCount val="3"/>
                <c:pt idx="0">
                  <c:v>39.28667839649541</c:v>
                </c:pt>
                <c:pt idx="1">
                  <c:v>98.44239824499998</c:v>
                </c:pt>
                <c:pt idx="2">
                  <c:v>8.11227665503079</c:v>
                </c:pt>
              </c:numCache>
            </c:numRef>
          </c:val>
        </c:ser>
        <c:ser>
          <c:idx val="1"/>
          <c:order val="1"/>
          <c:tx>
            <c:v>Cranberry</c:v>
          </c:tx>
          <c:invertIfNegative val="0"/>
          <c:errBars>
            <c:errBarType val="both"/>
            <c:errValType val="cust"/>
            <c:noEndCap val="0"/>
            <c:plus>
              <c:numRef>
                <c:f>Sheet1!$C$21:$E$21</c:f>
                <c:numCache>
                  <c:formatCode>General</c:formatCode>
                  <c:ptCount val="3"/>
                  <c:pt idx="0">
                    <c:v>1.771289733106291</c:v>
                  </c:pt>
                  <c:pt idx="1">
                    <c:v>5.187938838999973</c:v>
                  </c:pt>
                  <c:pt idx="2">
                    <c:v>1.380178531000004</c:v>
                  </c:pt>
                </c:numCache>
              </c:numRef>
            </c:plus>
            <c:minus>
              <c:numRef>
                <c:f>Sheet1!$C$21:$E$21</c:f>
                <c:numCache>
                  <c:formatCode>General</c:formatCode>
                  <c:ptCount val="3"/>
                  <c:pt idx="0">
                    <c:v>1.771289733106291</c:v>
                  </c:pt>
                  <c:pt idx="1">
                    <c:v>5.187938838999973</c:v>
                  </c:pt>
                  <c:pt idx="2">
                    <c:v>1.380178531000004</c:v>
                  </c:pt>
                </c:numCache>
              </c:numRef>
            </c:minus>
          </c:errBars>
          <c:val>
            <c:numRef>
              <c:f>Sheet1!$C$16:$E$16</c:f>
              <c:numCache>
                <c:formatCode>General</c:formatCode>
                <c:ptCount val="3"/>
                <c:pt idx="0">
                  <c:v>6.716390995889633</c:v>
                </c:pt>
                <c:pt idx="1">
                  <c:v>30.036593175</c:v>
                </c:pt>
                <c:pt idx="2">
                  <c:v>6.982743050388987</c:v>
                </c:pt>
              </c:numCache>
            </c:numRef>
          </c:val>
        </c:ser>
        <c:ser>
          <c:idx val="2"/>
          <c:order val="2"/>
          <c:tx>
            <c:v>Polar</c:v>
          </c:tx>
          <c:invertIfNegative val="0"/>
          <c:errBars>
            <c:errBarType val="both"/>
            <c:errValType val="cust"/>
            <c:noEndCap val="0"/>
            <c:plus>
              <c:numRef>
                <c:f>Sheet1!$C$22:$E$22</c:f>
                <c:numCache>
                  <c:formatCode>General</c:formatCode>
                  <c:ptCount val="3"/>
                  <c:pt idx="0">
                    <c:v>1.732469332682246</c:v>
                  </c:pt>
                  <c:pt idx="1">
                    <c:v>3.961881123999999</c:v>
                  </c:pt>
                  <c:pt idx="2">
                    <c:v>2.840931581000005</c:v>
                  </c:pt>
                </c:numCache>
              </c:numRef>
            </c:plus>
            <c:minus>
              <c:numRef>
                <c:f>Sheet1!$C$22:$E$22</c:f>
                <c:numCache>
                  <c:formatCode>General</c:formatCode>
                  <c:ptCount val="3"/>
                  <c:pt idx="0">
                    <c:v>1.732469332682246</c:v>
                  </c:pt>
                  <c:pt idx="1">
                    <c:v>3.961881123999999</c:v>
                  </c:pt>
                  <c:pt idx="2">
                    <c:v>2.840931581000005</c:v>
                  </c:pt>
                </c:numCache>
              </c:numRef>
            </c:minus>
          </c:errBars>
          <c:val>
            <c:numRef>
              <c:f>Sheet1!$C$17:$E$17</c:f>
              <c:numCache>
                <c:formatCode>General</c:formatCode>
                <c:ptCount val="3"/>
                <c:pt idx="0">
                  <c:v>42.0349271513258</c:v>
                </c:pt>
                <c:pt idx="1">
                  <c:v>42.62546978</c:v>
                </c:pt>
                <c:pt idx="2">
                  <c:v>9.326855448549604</c:v>
                </c:pt>
              </c:numCache>
            </c:numRef>
          </c:val>
        </c:ser>
        <c:ser>
          <c:idx val="3"/>
          <c:order val="3"/>
          <c:tx>
            <c:v>Non-Polar</c:v>
          </c:tx>
          <c:invertIfNegative val="0"/>
          <c:errBars>
            <c:errBarType val="both"/>
            <c:errValType val="cust"/>
            <c:noEndCap val="0"/>
            <c:plus>
              <c:numRef>
                <c:f>Sheet1!$C$23:$E$23</c:f>
                <c:numCache>
                  <c:formatCode>General</c:formatCode>
                  <c:ptCount val="3"/>
                  <c:pt idx="0">
                    <c:v>3.637955423641963</c:v>
                  </c:pt>
                  <c:pt idx="1">
                    <c:v>4.968126956999983</c:v>
                  </c:pt>
                  <c:pt idx="2">
                    <c:v>2.737377397000005</c:v>
                  </c:pt>
                </c:numCache>
              </c:numRef>
            </c:plus>
            <c:minus>
              <c:numRef>
                <c:f>Sheet1!$C$23:$E$23</c:f>
                <c:numCache>
                  <c:formatCode>General</c:formatCode>
                  <c:ptCount val="3"/>
                  <c:pt idx="0">
                    <c:v>3.637955423641963</c:v>
                  </c:pt>
                  <c:pt idx="1">
                    <c:v>4.968126956999983</c:v>
                  </c:pt>
                  <c:pt idx="2">
                    <c:v>2.737377397000005</c:v>
                  </c:pt>
                </c:numCache>
              </c:numRef>
            </c:minus>
          </c:errBars>
          <c:val>
            <c:numRef>
              <c:f>Sheet1!$C$18:$E$18</c:f>
              <c:numCache>
                <c:formatCode>General</c:formatCode>
                <c:ptCount val="3"/>
                <c:pt idx="0">
                  <c:v>13.4217334140323</c:v>
                </c:pt>
                <c:pt idx="1">
                  <c:v>29.98589774798753</c:v>
                </c:pt>
                <c:pt idx="2">
                  <c:v>6.527678880719286</c:v>
                </c:pt>
              </c:numCache>
            </c:numRef>
          </c:val>
        </c:ser>
        <c:dLbls>
          <c:showLegendKey val="0"/>
          <c:showVal val="0"/>
          <c:showCatName val="0"/>
          <c:showSerName val="0"/>
          <c:showPercent val="0"/>
          <c:showBubbleSize val="0"/>
        </c:dLbls>
        <c:gapWidth val="150"/>
        <c:axId val="-2142374920"/>
        <c:axId val="-2142371592"/>
      </c:barChart>
      <c:catAx>
        <c:axId val="-2142374920"/>
        <c:scaling>
          <c:orientation val="minMax"/>
        </c:scaling>
        <c:delete val="0"/>
        <c:axPos val="b"/>
        <c:numFmt formatCode="General" sourceLinked="0"/>
        <c:majorTickMark val="out"/>
        <c:minorTickMark val="none"/>
        <c:tickLblPos val="nextTo"/>
        <c:txPr>
          <a:bodyPr/>
          <a:lstStyle/>
          <a:p>
            <a:pPr>
              <a:defRPr sz="2400" b="1"/>
            </a:pPr>
            <a:endParaRPr lang="en-US"/>
          </a:p>
        </c:txPr>
        <c:crossAx val="-2142371592"/>
        <c:crosses val="autoZero"/>
        <c:auto val="1"/>
        <c:lblAlgn val="ctr"/>
        <c:lblOffset val="100"/>
        <c:noMultiLvlLbl val="0"/>
      </c:catAx>
      <c:valAx>
        <c:axId val="-2142371592"/>
        <c:scaling>
          <c:orientation val="minMax"/>
        </c:scaling>
        <c:delete val="0"/>
        <c:axPos val="l"/>
        <c:majorGridlines/>
        <c:numFmt formatCode="General" sourceLinked="1"/>
        <c:majorTickMark val="out"/>
        <c:minorTickMark val="none"/>
        <c:tickLblPos val="nextTo"/>
        <c:txPr>
          <a:bodyPr/>
          <a:lstStyle/>
          <a:p>
            <a:pPr>
              <a:defRPr sz="1600"/>
            </a:pPr>
            <a:endParaRPr lang="en-US"/>
          </a:p>
        </c:txPr>
        <c:crossAx val="-2142374920"/>
        <c:crosses val="autoZero"/>
        <c:crossBetween val="between"/>
      </c:valAx>
    </c:plotArea>
    <c:legend>
      <c:legendPos val="r"/>
      <c:layout/>
      <c:overlay val="0"/>
      <c:txPr>
        <a:bodyPr/>
        <a:lstStyle/>
        <a:p>
          <a:pPr>
            <a:defRPr sz="1800" b="1"/>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444221429130621"/>
          <c:y val="0.0284265826771654"/>
          <c:w val="0.721948985662379"/>
          <c:h val="0.888583223097113"/>
        </c:manualLayout>
      </c:layout>
      <c:barChart>
        <c:barDir val="col"/>
        <c:grouping val="clustered"/>
        <c:varyColors val="0"/>
        <c:ser>
          <c:idx val="0"/>
          <c:order val="0"/>
          <c:tx>
            <c:strRef>
              <c:f>'031314 - Text Report'!$B$61</c:f>
              <c:strCache>
                <c:ptCount val="1"/>
                <c:pt idx="0">
                  <c:v>CTL</c:v>
                </c:pt>
              </c:strCache>
            </c:strRef>
          </c:tx>
          <c:invertIfNegative val="0"/>
          <c:errBars>
            <c:errBarType val="both"/>
            <c:errValType val="cust"/>
            <c:noEndCap val="0"/>
            <c:plus>
              <c:numRef>
                <c:f>'031314 - Text Report'!$I$66:$M$66</c:f>
                <c:numCache>
                  <c:formatCode>General</c:formatCode>
                  <c:ptCount val="5"/>
                  <c:pt idx="0">
                    <c:v>4.829849263855396</c:v>
                  </c:pt>
                  <c:pt idx="1">
                    <c:v>1.211245367018046</c:v>
                  </c:pt>
                  <c:pt idx="2">
                    <c:v>2.66611057733368</c:v>
                  </c:pt>
                  <c:pt idx="3">
                    <c:v>1.368886843779284</c:v>
                  </c:pt>
                  <c:pt idx="4">
                    <c:v>3.53897798139022</c:v>
                  </c:pt>
                </c:numCache>
              </c:numRef>
            </c:plus>
            <c:minus>
              <c:numRef>
                <c:f>'031314 - Text Report'!$I$66:$M$66</c:f>
                <c:numCache>
                  <c:formatCode>General</c:formatCode>
                  <c:ptCount val="5"/>
                  <c:pt idx="0">
                    <c:v>4.829849263855396</c:v>
                  </c:pt>
                  <c:pt idx="1">
                    <c:v>1.211245367018046</c:v>
                  </c:pt>
                  <c:pt idx="2">
                    <c:v>2.66611057733368</c:v>
                  </c:pt>
                  <c:pt idx="3">
                    <c:v>1.368886843779284</c:v>
                  </c:pt>
                  <c:pt idx="4">
                    <c:v>3.53897798139022</c:v>
                  </c:pt>
                </c:numCache>
              </c:numRef>
            </c:minus>
          </c:errBars>
          <c:cat>
            <c:strRef>
              <c:f>'031314 - Text Report'!$C$60:$G$60</c:f>
              <c:strCache>
                <c:ptCount val="5"/>
                <c:pt idx="0">
                  <c:v>iNOS</c:v>
                </c:pt>
                <c:pt idx="1">
                  <c:v>COX-2</c:v>
                </c:pt>
                <c:pt idx="2">
                  <c:v>IL-1</c:v>
                </c:pt>
                <c:pt idx="3">
                  <c:v>IL-6</c:v>
                </c:pt>
                <c:pt idx="4">
                  <c:v>TNF-a</c:v>
                </c:pt>
              </c:strCache>
            </c:strRef>
          </c:cat>
          <c:val>
            <c:numRef>
              <c:f>'031314 - Text Report'!$C$61:$G$61</c:f>
              <c:numCache>
                <c:formatCode>General</c:formatCode>
                <c:ptCount val="5"/>
                <c:pt idx="0">
                  <c:v>100.0</c:v>
                </c:pt>
                <c:pt idx="1">
                  <c:v>100.0</c:v>
                </c:pt>
                <c:pt idx="2">
                  <c:v>100.0</c:v>
                </c:pt>
                <c:pt idx="3">
                  <c:v>100.0</c:v>
                </c:pt>
                <c:pt idx="4">
                  <c:v>100.0</c:v>
                </c:pt>
              </c:numCache>
            </c:numRef>
          </c:val>
        </c:ser>
        <c:ser>
          <c:idx val="1"/>
          <c:order val="1"/>
          <c:tx>
            <c:strRef>
              <c:f>'031314 - Text Report'!$B$62</c:f>
              <c:strCache>
                <c:ptCount val="1"/>
                <c:pt idx="0">
                  <c:v>Cranberry</c:v>
                </c:pt>
              </c:strCache>
            </c:strRef>
          </c:tx>
          <c:invertIfNegative val="0"/>
          <c:errBars>
            <c:errBarType val="both"/>
            <c:errValType val="cust"/>
            <c:noEndCap val="0"/>
            <c:plus>
              <c:numRef>
                <c:f>'031314 - Text Report'!$I$67:$M$67</c:f>
                <c:numCache>
                  <c:formatCode>General</c:formatCode>
                  <c:ptCount val="5"/>
                  <c:pt idx="0">
                    <c:v>0.207836055464879</c:v>
                  </c:pt>
                  <c:pt idx="1">
                    <c:v>0.0944682825514237</c:v>
                  </c:pt>
                  <c:pt idx="2">
                    <c:v>0.0141887609718436</c:v>
                  </c:pt>
                  <c:pt idx="3">
                    <c:v>0.104240700260296</c:v>
                  </c:pt>
                  <c:pt idx="4">
                    <c:v>0.297285168573173</c:v>
                  </c:pt>
                </c:numCache>
              </c:numRef>
            </c:plus>
            <c:minus>
              <c:numRef>
                <c:f>'031314 - Text Report'!$I$67:$M$67</c:f>
                <c:numCache>
                  <c:formatCode>General</c:formatCode>
                  <c:ptCount val="5"/>
                  <c:pt idx="0">
                    <c:v>0.207836055464879</c:v>
                  </c:pt>
                  <c:pt idx="1">
                    <c:v>0.0944682825514237</c:v>
                  </c:pt>
                  <c:pt idx="2">
                    <c:v>0.0141887609718436</c:v>
                  </c:pt>
                  <c:pt idx="3">
                    <c:v>0.104240700260296</c:v>
                  </c:pt>
                  <c:pt idx="4">
                    <c:v>0.297285168573173</c:v>
                  </c:pt>
                </c:numCache>
              </c:numRef>
            </c:minus>
          </c:errBars>
          <c:cat>
            <c:strRef>
              <c:f>'031314 - Text Report'!$C$60:$G$60</c:f>
              <c:strCache>
                <c:ptCount val="5"/>
                <c:pt idx="0">
                  <c:v>iNOS</c:v>
                </c:pt>
                <c:pt idx="1">
                  <c:v>COX-2</c:v>
                </c:pt>
                <c:pt idx="2">
                  <c:v>IL-1</c:v>
                </c:pt>
                <c:pt idx="3">
                  <c:v>IL-6</c:v>
                </c:pt>
                <c:pt idx="4">
                  <c:v>TNF-a</c:v>
                </c:pt>
              </c:strCache>
            </c:strRef>
          </c:cat>
          <c:val>
            <c:numRef>
              <c:f>'031314 - Text Report'!$C$62:$G$62</c:f>
              <c:numCache>
                <c:formatCode>General</c:formatCode>
                <c:ptCount val="5"/>
                <c:pt idx="0">
                  <c:v>3.458734772544422</c:v>
                </c:pt>
                <c:pt idx="1">
                  <c:v>1.8870140165661</c:v>
                </c:pt>
                <c:pt idx="2">
                  <c:v>0.839091227727891</c:v>
                </c:pt>
                <c:pt idx="3">
                  <c:v>1.344149506752882</c:v>
                </c:pt>
                <c:pt idx="4">
                  <c:v>2.117633464096853</c:v>
                </c:pt>
              </c:numCache>
            </c:numRef>
          </c:val>
        </c:ser>
        <c:ser>
          <c:idx val="2"/>
          <c:order val="2"/>
          <c:tx>
            <c:strRef>
              <c:f>'031314 - Text Report'!$B$63</c:f>
              <c:strCache>
                <c:ptCount val="1"/>
                <c:pt idx="0">
                  <c:v>Polar extract</c:v>
                </c:pt>
              </c:strCache>
            </c:strRef>
          </c:tx>
          <c:invertIfNegative val="0"/>
          <c:errBars>
            <c:errBarType val="both"/>
            <c:errValType val="cust"/>
            <c:noEndCap val="0"/>
            <c:plus>
              <c:numRef>
                <c:f>'031314 - Text Report'!$I$68:$M$68</c:f>
                <c:numCache>
                  <c:formatCode>General</c:formatCode>
                  <c:ptCount val="5"/>
                  <c:pt idx="0">
                    <c:v>0.754831092422922</c:v>
                  </c:pt>
                  <c:pt idx="1">
                    <c:v>0.0205634397677676</c:v>
                  </c:pt>
                  <c:pt idx="2">
                    <c:v>0.333084828883968</c:v>
                  </c:pt>
                  <c:pt idx="3">
                    <c:v>0.33858530116359</c:v>
                  </c:pt>
                  <c:pt idx="4">
                    <c:v>0.7725662492527</c:v>
                  </c:pt>
                </c:numCache>
              </c:numRef>
            </c:plus>
            <c:minus>
              <c:numRef>
                <c:f>'031314 - Text Report'!$I$68:$M$68</c:f>
                <c:numCache>
                  <c:formatCode>General</c:formatCode>
                  <c:ptCount val="5"/>
                  <c:pt idx="0">
                    <c:v>0.754831092422922</c:v>
                  </c:pt>
                  <c:pt idx="1">
                    <c:v>0.0205634397677676</c:v>
                  </c:pt>
                  <c:pt idx="2">
                    <c:v>0.333084828883968</c:v>
                  </c:pt>
                  <c:pt idx="3">
                    <c:v>0.33858530116359</c:v>
                  </c:pt>
                  <c:pt idx="4">
                    <c:v>0.7725662492527</c:v>
                  </c:pt>
                </c:numCache>
              </c:numRef>
            </c:minus>
          </c:errBars>
          <c:cat>
            <c:strRef>
              <c:f>'031314 - Text Report'!$C$60:$G$60</c:f>
              <c:strCache>
                <c:ptCount val="5"/>
                <c:pt idx="0">
                  <c:v>iNOS</c:v>
                </c:pt>
                <c:pt idx="1">
                  <c:v>COX-2</c:v>
                </c:pt>
                <c:pt idx="2">
                  <c:v>IL-1</c:v>
                </c:pt>
                <c:pt idx="3">
                  <c:v>IL-6</c:v>
                </c:pt>
                <c:pt idx="4">
                  <c:v>TNF-a</c:v>
                </c:pt>
              </c:strCache>
            </c:strRef>
          </c:cat>
          <c:val>
            <c:numRef>
              <c:f>'031314 - Text Report'!$C$63:$G$63</c:f>
              <c:numCache>
                <c:formatCode>General</c:formatCode>
                <c:ptCount val="5"/>
                <c:pt idx="0">
                  <c:v>44.63900331573755</c:v>
                </c:pt>
                <c:pt idx="1">
                  <c:v>5.915254030631798</c:v>
                </c:pt>
                <c:pt idx="2">
                  <c:v>13.65342663406928</c:v>
                </c:pt>
                <c:pt idx="3">
                  <c:v>10.59153666633007</c:v>
                </c:pt>
                <c:pt idx="4">
                  <c:v>19.9821063611682</c:v>
                </c:pt>
              </c:numCache>
            </c:numRef>
          </c:val>
        </c:ser>
        <c:ser>
          <c:idx val="3"/>
          <c:order val="3"/>
          <c:tx>
            <c:strRef>
              <c:f>'031314 - Text Report'!$B$64</c:f>
              <c:strCache>
                <c:ptCount val="1"/>
                <c:pt idx="0">
                  <c:v>Non-Polar extract</c:v>
                </c:pt>
              </c:strCache>
            </c:strRef>
          </c:tx>
          <c:invertIfNegative val="0"/>
          <c:errBars>
            <c:errBarType val="both"/>
            <c:errValType val="cust"/>
            <c:noEndCap val="0"/>
            <c:plus>
              <c:numRef>
                <c:f>'031314 - Text Report'!$I$69:$M$69</c:f>
                <c:numCache>
                  <c:formatCode>General</c:formatCode>
                  <c:ptCount val="5"/>
                  <c:pt idx="0">
                    <c:v>1.460766828779578</c:v>
                  </c:pt>
                  <c:pt idx="1">
                    <c:v>0.256676510102076</c:v>
                  </c:pt>
                  <c:pt idx="2">
                    <c:v>0.0704953244720991</c:v>
                  </c:pt>
                  <c:pt idx="3">
                    <c:v>0.412831468024408</c:v>
                  </c:pt>
                  <c:pt idx="4">
                    <c:v>0.448785561141846</c:v>
                  </c:pt>
                </c:numCache>
              </c:numRef>
            </c:plus>
            <c:minus>
              <c:numRef>
                <c:f>'031314 - Text Report'!$I$69:$M$69</c:f>
                <c:numCache>
                  <c:formatCode>General</c:formatCode>
                  <c:ptCount val="5"/>
                  <c:pt idx="0">
                    <c:v>1.460766828779578</c:v>
                  </c:pt>
                  <c:pt idx="1">
                    <c:v>0.256676510102076</c:v>
                  </c:pt>
                  <c:pt idx="2">
                    <c:v>0.0704953244720991</c:v>
                  </c:pt>
                  <c:pt idx="3">
                    <c:v>0.412831468024408</c:v>
                  </c:pt>
                  <c:pt idx="4">
                    <c:v>0.448785561141846</c:v>
                  </c:pt>
                </c:numCache>
              </c:numRef>
            </c:minus>
          </c:errBars>
          <c:cat>
            <c:strRef>
              <c:f>'031314 - Text Report'!$C$60:$G$60</c:f>
              <c:strCache>
                <c:ptCount val="5"/>
                <c:pt idx="0">
                  <c:v>iNOS</c:v>
                </c:pt>
                <c:pt idx="1">
                  <c:v>COX-2</c:v>
                </c:pt>
                <c:pt idx="2">
                  <c:v>IL-1</c:v>
                </c:pt>
                <c:pt idx="3">
                  <c:v>IL-6</c:v>
                </c:pt>
                <c:pt idx="4">
                  <c:v>TNF-a</c:v>
                </c:pt>
              </c:strCache>
            </c:strRef>
          </c:cat>
          <c:val>
            <c:numRef>
              <c:f>'031314 - Text Report'!$C$64:$G$64</c:f>
              <c:numCache>
                <c:formatCode>General</c:formatCode>
                <c:ptCount val="5"/>
                <c:pt idx="0">
                  <c:v>38.98183394812651</c:v>
                </c:pt>
                <c:pt idx="1">
                  <c:v>3.405602424878222</c:v>
                </c:pt>
                <c:pt idx="2">
                  <c:v>8.836648771781252</c:v>
                </c:pt>
                <c:pt idx="3">
                  <c:v>7.18168758875516</c:v>
                </c:pt>
                <c:pt idx="4">
                  <c:v>4.769816727559045</c:v>
                </c:pt>
              </c:numCache>
            </c:numRef>
          </c:val>
        </c:ser>
        <c:dLbls>
          <c:showLegendKey val="0"/>
          <c:showVal val="0"/>
          <c:showCatName val="0"/>
          <c:showSerName val="0"/>
          <c:showPercent val="0"/>
          <c:showBubbleSize val="0"/>
        </c:dLbls>
        <c:gapWidth val="150"/>
        <c:axId val="-2142293896"/>
        <c:axId val="-2142290728"/>
      </c:barChart>
      <c:catAx>
        <c:axId val="-2142293896"/>
        <c:scaling>
          <c:orientation val="minMax"/>
        </c:scaling>
        <c:delete val="0"/>
        <c:axPos val="b"/>
        <c:numFmt formatCode="General" sourceLinked="1"/>
        <c:majorTickMark val="out"/>
        <c:minorTickMark val="none"/>
        <c:tickLblPos val="nextTo"/>
        <c:txPr>
          <a:bodyPr/>
          <a:lstStyle/>
          <a:p>
            <a:pPr>
              <a:defRPr sz="1800" b="1"/>
            </a:pPr>
            <a:endParaRPr lang="en-US"/>
          </a:p>
        </c:txPr>
        <c:crossAx val="-2142290728"/>
        <c:crosses val="autoZero"/>
        <c:auto val="1"/>
        <c:lblAlgn val="ctr"/>
        <c:lblOffset val="100"/>
        <c:noMultiLvlLbl val="0"/>
      </c:catAx>
      <c:valAx>
        <c:axId val="-2142290728"/>
        <c:scaling>
          <c:orientation val="minMax"/>
        </c:scaling>
        <c:delete val="0"/>
        <c:axPos val="l"/>
        <c:majorGridlines/>
        <c:numFmt formatCode="General" sourceLinked="1"/>
        <c:majorTickMark val="out"/>
        <c:minorTickMark val="none"/>
        <c:tickLblPos val="nextTo"/>
        <c:txPr>
          <a:bodyPr/>
          <a:lstStyle/>
          <a:p>
            <a:pPr>
              <a:defRPr sz="1200"/>
            </a:pPr>
            <a:endParaRPr lang="en-US"/>
          </a:p>
        </c:txPr>
        <c:crossAx val="-2142293896"/>
        <c:crosses val="autoZero"/>
        <c:crossBetween val="between"/>
      </c:valAx>
    </c:plotArea>
    <c:legend>
      <c:legendPos val="r"/>
      <c:layout/>
      <c:overlay val="0"/>
      <c:txPr>
        <a:bodyPr/>
        <a:lstStyle/>
        <a:p>
          <a:pPr>
            <a:defRPr sz="1600" b="1"/>
          </a:pPr>
          <a:endParaRPr lang="en-US"/>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emf"/><Relationship Id="rId5" Type="http://schemas.openxmlformats.org/officeDocument/2006/relationships/image" Target="../media/image9.emf"/><Relationship Id="rId6" Type="http://schemas.openxmlformats.org/officeDocument/2006/relationships/image" Target="../media/image10.emf"/><Relationship Id="rId1" Type="http://schemas.openxmlformats.org/officeDocument/2006/relationships/image" Target="../media/image5.emf"/><Relationship Id="rId2"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5FAE855-1018-4699-9ACE-CDC1234013DA}" type="datetimeFigureOut">
              <a:rPr lang="en-US" smtClean="0"/>
              <a:pPr/>
              <a:t>9/7/15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018130B-B5DE-47D7-A407-5C2FBD4502B0}" type="slidenum">
              <a:rPr lang="en-US" smtClean="0"/>
              <a:pPr/>
              <a:t>‹#›</a:t>
            </a:fld>
            <a:endParaRPr lang="en-US"/>
          </a:p>
        </p:txBody>
      </p:sp>
    </p:spTree>
    <p:extLst>
      <p:ext uri="{BB962C8B-B14F-4D97-AF65-F5344CB8AC3E}">
        <p14:creationId xmlns:p14="http://schemas.microsoft.com/office/powerpoint/2010/main" val="8649725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E661C5-7648-EC48-B9D5-2DEA3A9A6ED3}" type="datetimeFigureOut">
              <a:rPr lang="en-US" smtClean="0"/>
              <a:pPr/>
              <a:t>9/7/15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94BE5A-79C2-3147-B1C4-D69EF5EEE5D0}" type="slidenum">
              <a:rPr lang="en-US" smtClean="0"/>
              <a:pPr/>
              <a:t>‹#›</a:t>
            </a:fld>
            <a:endParaRPr lang="en-US"/>
          </a:p>
        </p:txBody>
      </p:sp>
    </p:spTree>
    <p:extLst>
      <p:ext uri="{BB962C8B-B14F-4D97-AF65-F5344CB8AC3E}">
        <p14:creationId xmlns:p14="http://schemas.microsoft.com/office/powerpoint/2010/main" val="15897528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8BA7E63D-C894-46E7-B675-5FD417F5B79B}" type="slidenum">
              <a:rPr lang="en-US" smtClean="0"/>
              <a:pPr/>
              <a:t>1</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75055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8A508233-CDED-4DED-9385-152D5487F5C3}" type="slidenum">
              <a:rPr lang="en-US" smtClean="0"/>
              <a:pPr/>
              <a:t>4</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85952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75E54C4E-08F4-47F8-A109-727940ECB012}" type="slidenum">
              <a:rPr lang="en-US" smtClean="0"/>
              <a:pPr/>
              <a:t>8</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r>
              <a:rPr lang="en-US" smtClean="0"/>
              <a:t>A possible mechanism by which cranberry limits tumor cell proliferation is by inducing apoptosis. We evaluated whole cranberry extract in a tumorigenic and a nontumorigenic breast epithelial cell line. Both were treated with whole cranberry extract for 48 hours after which apoptotic cells were identified by fluorescent dye labeling (green cells in the photo are apoptotic). Cranberry induced apoptosis in MCF-7 tumor cell lines to a significant degree without causing similar damage in the normal epithelial cell line.</a:t>
            </a:r>
          </a:p>
        </p:txBody>
      </p:sp>
    </p:spTree>
    <p:extLst>
      <p:ext uri="{BB962C8B-B14F-4D97-AF65-F5344CB8AC3E}">
        <p14:creationId xmlns:p14="http://schemas.microsoft.com/office/powerpoint/2010/main" val="2457910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EBB9AE21-5690-084C-A518-619D31364450}" type="slidenum">
              <a:rPr kumimoji="1" lang="zh-CN" altLang="en-US" smtClean="0"/>
              <a:pPr/>
              <a:t>13</a:t>
            </a:fld>
            <a:endParaRPr kumimoji="1" lang="zh-CN" altLang="en-US"/>
          </a:p>
        </p:txBody>
      </p:sp>
    </p:spTree>
    <p:extLst>
      <p:ext uri="{BB962C8B-B14F-4D97-AF65-F5344CB8AC3E}">
        <p14:creationId xmlns:p14="http://schemas.microsoft.com/office/powerpoint/2010/main" val="440553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5F2B1FAA-E5D3-43D3-ACE3-C6B6BFB3E905}" type="slidenum">
              <a:rPr lang="en-US" smtClean="0"/>
              <a:pPr/>
              <a:t>20</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r>
              <a:rPr lang="en-US" smtClean="0"/>
              <a:t>I’d like to acknowledge my collaborators and students who have worked on past and current projects discussed here, and our funding sources. </a:t>
            </a:r>
          </a:p>
        </p:txBody>
      </p:sp>
    </p:spTree>
    <p:extLst>
      <p:ext uri="{BB962C8B-B14F-4D97-AF65-F5344CB8AC3E}">
        <p14:creationId xmlns:p14="http://schemas.microsoft.com/office/powerpoint/2010/main" val="3283113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en-US"/>
          </a:p>
        </p:txBody>
      </p:sp>
      <p:sp>
        <p:nvSpPr>
          <p:cNvPr id="4" name="Date Placeholder 3"/>
          <p:cNvSpPr>
            <a:spLocks noGrp="1"/>
          </p:cNvSpPr>
          <p:nvPr>
            <p:ph type="dt" sz="half" idx="10"/>
          </p:nvPr>
        </p:nvSpPr>
        <p:spPr/>
        <p:txBody>
          <a:bodyPr/>
          <a:lstStyle/>
          <a:p>
            <a:fld id="{01B3824D-FE80-E64A-9C1D-6B3B97CE594D}" type="datetimeFigureOut">
              <a:rPr lang="en-US" smtClean="0"/>
              <a:pPr/>
              <a:t>9/7/15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21F80-F197-E747-B277-0D0587E234AF}" type="slidenum">
              <a:rPr lang="en-US" smtClean="0"/>
              <a:pPr/>
              <a:t>‹#›</a:t>
            </a:fld>
            <a:endParaRPr lang="en-US"/>
          </a:p>
        </p:txBody>
      </p:sp>
    </p:spTree>
    <p:extLst>
      <p:ext uri="{BB962C8B-B14F-4D97-AF65-F5344CB8AC3E}">
        <p14:creationId xmlns:p14="http://schemas.microsoft.com/office/powerpoint/2010/main" val="3938326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01B3824D-FE80-E64A-9C1D-6B3B97CE594D}" type="datetimeFigureOut">
              <a:rPr lang="en-US" smtClean="0"/>
              <a:pPr/>
              <a:t>9/7/15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21F80-F197-E747-B277-0D0587E234AF}" type="slidenum">
              <a:rPr lang="en-US" smtClean="0"/>
              <a:pPr/>
              <a:t>‹#›</a:t>
            </a:fld>
            <a:endParaRPr lang="en-US"/>
          </a:p>
        </p:txBody>
      </p:sp>
    </p:spTree>
    <p:extLst>
      <p:ext uri="{BB962C8B-B14F-4D97-AF65-F5344CB8AC3E}">
        <p14:creationId xmlns:p14="http://schemas.microsoft.com/office/powerpoint/2010/main" val="2171090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01B3824D-FE80-E64A-9C1D-6B3B97CE594D}" type="datetimeFigureOut">
              <a:rPr lang="en-US" smtClean="0"/>
              <a:pPr/>
              <a:t>9/7/15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21F80-F197-E747-B277-0D0587E234AF}" type="slidenum">
              <a:rPr lang="en-US" smtClean="0"/>
              <a:pPr/>
              <a:t>‹#›</a:t>
            </a:fld>
            <a:endParaRPr lang="en-US"/>
          </a:p>
        </p:txBody>
      </p:sp>
    </p:spTree>
    <p:extLst>
      <p:ext uri="{BB962C8B-B14F-4D97-AF65-F5344CB8AC3E}">
        <p14:creationId xmlns:p14="http://schemas.microsoft.com/office/powerpoint/2010/main" val="916672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6F988B-EF7B-4169-B508-16FED166280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01B3824D-FE80-E64A-9C1D-6B3B97CE594D}" type="datetimeFigureOut">
              <a:rPr lang="en-US" smtClean="0"/>
              <a:pPr/>
              <a:t>9/7/15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21F80-F197-E747-B277-0D0587E234AF}" type="slidenum">
              <a:rPr lang="en-US" smtClean="0"/>
              <a:pPr/>
              <a:t>‹#›</a:t>
            </a:fld>
            <a:endParaRPr lang="en-US"/>
          </a:p>
        </p:txBody>
      </p:sp>
    </p:spTree>
    <p:extLst>
      <p:ext uri="{BB962C8B-B14F-4D97-AF65-F5344CB8AC3E}">
        <p14:creationId xmlns:p14="http://schemas.microsoft.com/office/powerpoint/2010/main" val="2586954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01B3824D-FE80-E64A-9C1D-6B3B97CE594D}" type="datetimeFigureOut">
              <a:rPr lang="en-US" smtClean="0"/>
              <a:pPr/>
              <a:t>9/7/15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21F80-F197-E747-B277-0D0587E234AF}" type="slidenum">
              <a:rPr lang="en-US" smtClean="0"/>
              <a:pPr/>
              <a:t>‹#›</a:t>
            </a:fld>
            <a:endParaRPr lang="en-US"/>
          </a:p>
        </p:txBody>
      </p:sp>
    </p:spTree>
    <p:extLst>
      <p:ext uri="{BB962C8B-B14F-4D97-AF65-F5344CB8AC3E}">
        <p14:creationId xmlns:p14="http://schemas.microsoft.com/office/powerpoint/2010/main" val="3293743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4"/>
          <p:cNvSpPr>
            <a:spLocks noGrp="1"/>
          </p:cNvSpPr>
          <p:nvPr>
            <p:ph type="dt" sz="half" idx="10"/>
          </p:nvPr>
        </p:nvSpPr>
        <p:spPr/>
        <p:txBody>
          <a:bodyPr/>
          <a:lstStyle/>
          <a:p>
            <a:fld id="{01B3824D-FE80-E64A-9C1D-6B3B97CE594D}" type="datetimeFigureOut">
              <a:rPr lang="en-US" smtClean="0"/>
              <a:pPr/>
              <a:t>9/7/15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421F80-F197-E747-B277-0D0587E234AF}" type="slidenum">
              <a:rPr lang="en-US" smtClean="0"/>
              <a:pPr/>
              <a:t>‹#›</a:t>
            </a:fld>
            <a:endParaRPr lang="en-US"/>
          </a:p>
        </p:txBody>
      </p:sp>
    </p:spTree>
    <p:extLst>
      <p:ext uri="{BB962C8B-B14F-4D97-AF65-F5344CB8AC3E}">
        <p14:creationId xmlns:p14="http://schemas.microsoft.com/office/powerpoint/2010/main" val="3541683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6"/>
          <p:cNvSpPr>
            <a:spLocks noGrp="1"/>
          </p:cNvSpPr>
          <p:nvPr>
            <p:ph type="dt" sz="half" idx="10"/>
          </p:nvPr>
        </p:nvSpPr>
        <p:spPr/>
        <p:txBody>
          <a:bodyPr/>
          <a:lstStyle/>
          <a:p>
            <a:fld id="{01B3824D-FE80-E64A-9C1D-6B3B97CE594D}" type="datetimeFigureOut">
              <a:rPr lang="en-US" smtClean="0"/>
              <a:pPr/>
              <a:t>9/7/15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421F80-F197-E747-B277-0D0587E234AF}" type="slidenum">
              <a:rPr lang="en-US" smtClean="0"/>
              <a:pPr/>
              <a:t>‹#›</a:t>
            </a:fld>
            <a:endParaRPr lang="en-US"/>
          </a:p>
        </p:txBody>
      </p:sp>
    </p:spTree>
    <p:extLst>
      <p:ext uri="{BB962C8B-B14F-4D97-AF65-F5344CB8AC3E}">
        <p14:creationId xmlns:p14="http://schemas.microsoft.com/office/powerpoint/2010/main" val="2577176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Date Placeholder 2"/>
          <p:cNvSpPr>
            <a:spLocks noGrp="1"/>
          </p:cNvSpPr>
          <p:nvPr>
            <p:ph type="dt" sz="half" idx="10"/>
          </p:nvPr>
        </p:nvSpPr>
        <p:spPr/>
        <p:txBody>
          <a:bodyPr/>
          <a:lstStyle/>
          <a:p>
            <a:fld id="{01B3824D-FE80-E64A-9C1D-6B3B97CE594D}" type="datetimeFigureOut">
              <a:rPr lang="en-US" smtClean="0"/>
              <a:pPr/>
              <a:t>9/7/15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421F80-F197-E747-B277-0D0587E234AF}" type="slidenum">
              <a:rPr lang="en-US" smtClean="0"/>
              <a:pPr/>
              <a:t>‹#›</a:t>
            </a:fld>
            <a:endParaRPr lang="en-US"/>
          </a:p>
        </p:txBody>
      </p:sp>
    </p:spTree>
    <p:extLst>
      <p:ext uri="{BB962C8B-B14F-4D97-AF65-F5344CB8AC3E}">
        <p14:creationId xmlns:p14="http://schemas.microsoft.com/office/powerpoint/2010/main" val="3051046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B3824D-FE80-E64A-9C1D-6B3B97CE594D}" type="datetimeFigureOut">
              <a:rPr lang="en-US" smtClean="0"/>
              <a:pPr/>
              <a:t>9/7/15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421F80-F197-E747-B277-0D0587E234AF}" type="slidenum">
              <a:rPr lang="en-US" smtClean="0"/>
              <a:pPr/>
              <a:t>‹#›</a:t>
            </a:fld>
            <a:endParaRPr lang="en-US"/>
          </a:p>
        </p:txBody>
      </p:sp>
    </p:spTree>
    <p:extLst>
      <p:ext uri="{BB962C8B-B14F-4D97-AF65-F5344CB8AC3E}">
        <p14:creationId xmlns:p14="http://schemas.microsoft.com/office/powerpoint/2010/main" val="2045849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01B3824D-FE80-E64A-9C1D-6B3B97CE594D}" type="datetimeFigureOut">
              <a:rPr lang="en-US" smtClean="0"/>
              <a:pPr/>
              <a:t>9/7/15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421F80-F197-E747-B277-0D0587E234AF}" type="slidenum">
              <a:rPr lang="en-US" smtClean="0"/>
              <a:pPr/>
              <a:t>‹#›</a:t>
            </a:fld>
            <a:endParaRPr lang="en-US"/>
          </a:p>
        </p:txBody>
      </p:sp>
    </p:spTree>
    <p:extLst>
      <p:ext uri="{BB962C8B-B14F-4D97-AF65-F5344CB8AC3E}">
        <p14:creationId xmlns:p14="http://schemas.microsoft.com/office/powerpoint/2010/main" val="900656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01B3824D-FE80-E64A-9C1D-6B3B97CE594D}" type="datetimeFigureOut">
              <a:rPr lang="en-US" smtClean="0"/>
              <a:pPr/>
              <a:t>9/7/15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421F80-F197-E747-B277-0D0587E234AF}" type="slidenum">
              <a:rPr lang="en-US" smtClean="0"/>
              <a:pPr/>
              <a:t>‹#›</a:t>
            </a:fld>
            <a:endParaRPr lang="en-US"/>
          </a:p>
        </p:txBody>
      </p:sp>
    </p:spTree>
    <p:extLst>
      <p:ext uri="{BB962C8B-B14F-4D97-AF65-F5344CB8AC3E}">
        <p14:creationId xmlns:p14="http://schemas.microsoft.com/office/powerpoint/2010/main" val="31233464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B3824D-FE80-E64A-9C1D-6B3B97CE594D}" type="datetimeFigureOut">
              <a:rPr lang="en-US" smtClean="0"/>
              <a:pPr/>
              <a:t>9/7/15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421F80-F197-E747-B277-0D0587E234AF}" type="slidenum">
              <a:rPr lang="en-US" smtClean="0"/>
              <a:pPr/>
              <a:t>‹#›</a:t>
            </a:fld>
            <a:endParaRPr lang="en-US"/>
          </a:p>
        </p:txBody>
      </p:sp>
    </p:spTree>
    <p:extLst>
      <p:ext uri="{BB962C8B-B14F-4D97-AF65-F5344CB8AC3E}">
        <p14:creationId xmlns:p14="http://schemas.microsoft.com/office/powerpoint/2010/main" val="4111796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4.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1" Type="http://schemas.openxmlformats.org/officeDocument/2006/relationships/oleObject" Target="../embeddings/oleObject5.bin"/><Relationship Id="rId12" Type="http://schemas.openxmlformats.org/officeDocument/2006/relationships/image" Target="../media/image8.emf"/><Relationship Id="rId13" Type="http://schemas.openxmlformats.org/officeDocument/2006/relationships/oleObject" Target="../embeddings/oleObject6.bin"/><Relationship Id="rId14" Type="http://schemas.openxmlformats.org/officeDocument/2006/relationships/image" Target="../media/image9.emf"/><Relationship Id="rId15" Type="http://schemas.openxmlformats.org/officeDocument/2006/relationships/image" Target="../media/image12.png"/><Relationship Id="rId16" Type="http://schemas.openxmlformats.org/officeDocument/2006/relationships/oleObject" Target="../embeddings/oleObject7.bin"/><Relationship Id="rId17" Type="http://schemas.openxmlformats.org/officeDocument/2006/relationships/image" Target="../media/image10.emf"/><Relationship Id="rId1" Type="http://schemas.openxmlformats.org/officeDocument/2006/relationships/vmlDrawing" Target="../drawings/vmlDrawing2.vml"/><Relationship Id="rId2" Type="http://schemas.openxmlformats.org/officeDocument/2006/relationships/slideLayout" Target="../slideLayouts/slideLayout1.xml"/><Relationship Id="rId3" Type="http://schemas.openxmlformats.org/officeDocument/2006/relationships/notesSlide" Target="../notesSlides/notesSlide2.xml"/><Relationship Id="rId4" Type="http://schemas.openxmlformats.org/officeDocument/2006/relationships/oleObject" Target="../embeddings/oleObject2.bin"/><Relationship Id="rId5" Type="http://schemas.openxmlformats.org/officeDocument/2006/relationships/image" Target="../media/image5.emf"/><Relationship Id="rId6" Type="http://schemas.openxmlformats.org/officeDocument/2006/relationships/oleObject" Target="../embeddings/oleObject3.bin"/><Relationship Id="rId7" Type="http://schemas.openxmlformats.org/officeDocument/2006/relationships/image" Target="../media/image6.emf"/><Relationship Id="rId8" Type="http://schemas.openxmlformats.org/officeDocument/2006/relationships/image" Target="../media/image11.png"/><Relationship Id="rId9" Type="http://schemas.openxmlformats.org/officeDocument/2006/relationships/oleObject" Target="../embeddings/oleObject4.bin"/><Relationship Id="rId10" Type="http://schemas.openxmlformats.org/officeDocument/2006/relationships/image" Target="../media/image7.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13.e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bog3"/>
          <p:cNvPicPr>
            <a:picLocks noChangeAspect="1" noChangeArrowheads="1"/>
          </p:cNvPicPr>
          <p:nvPr/>
        </p:nvPicPr>
        <p:blipFill>
          <a:blip r:embed="rId3"/>
          <a:srcRect t="4199" b="15921"/>
          <a:stretch>
            <a:fillRect/>
          </a:stretch>
        </p:blipFill>
        <p:spPr bwMode="auto">
          <a:xfrm>
            <a:off x="0" y="0"/>
            <a:ext cx="9144000" cy="4876800"/>
          </a:xfrm>
          <a:prstGeom prst="rect">
            <a:avLst/>
          </a:prstGeom>
          <a:noFill/>
          <a:ln w="9525">
            <a:noFill/>
            <a:miter lim="800000"/>
            <a:headEnd/>
            <a:tailEnd/>
          </a:ln>
        </p:spPr>
      </p:pic>
      <p:sp>
        <p:nvSpPr>
          <p:cNvPr id="17411" name="Text Box 4"/>
          <p:cNvSpPr txBox="1">
            <a:spLocks noChangeArrowheads="1"/>
          </p:cNvSpPr>
          <p:nvPr/>
        </p:nvSpPr>
        <p:spPr bwMode="auto">
          <a:xfrm>
            <a:off x="0" y="3207224"/>
            <a:ext cx="9144000" cy="1323439"/>
          </a:xfrm>
          <a:prstGeom prst="rect">
            <a:avLst/>
          </a:prstGeom>
          <a:noFill/>
          <a:ln w="9525">
            <a:noFill/>
            <a:miter lim="800000"/>
            <a:headEnd/>
            <a:tailEnd/>
          </a:ln>
        </p:spPr>
        <p:txBody>
          <a:bodyPr>
            <a:spAutoFit/>
          </a:bodyPr>
          <a:lstStyle/>
          <a:p>
            <a:pPr algn="ctr"/>
            <a:r>
              <a:rPr lang="en-US" sz="4000" dirty="0" smtClean="0">
                <a:solidFill>
                  <a:schemeClr val="bg1"/>
                </a:solidFill>
              </a:rPr>
              <a:t>“Eat local”:  The potential benefit of  cranberries for your colon</a:t>
            </a:r>
            <a:endParaRPr lang="en-US" sz="4000" b="0" dirty="0">
              <a:solidFill>
                <a:schemeClr val="bg1"/>
              </a:solidFill>
            </a:endParaRPr>
          </a:p>
        </p:txBody>
      </p:sp>
      <p:grpSp>
        <p:nvGrpSpPr>
          <p:cNvPr id="2" name="Group 6"/>
          <p:cNvGrpSpPr>
            <a:grpSpLocks/>
          </p:cNvGrpSpPr>
          <p:nvPr/>
        </p:nvGrpSpPr>
        <p:grpSpPr bwMode="auto">
          <a:xfrm>
            <a:off x="6172200" y="5105400"/>
            <a:ext cx="2971800" cy="1446213"/>
            <a:chOff x="6172200" y="5105400"/>
            <a:chExt cx="2971800" cy="1446213"/>
          </a:xfrm>
        </p:grpSpPr>
        <p:sp>
          <p:nvSpPr>
            <p:cNvPr id="17414" name="TextBox 6"/>
            <p:cNvSpPr txBox="1">
              <a:spLocks noChangeArrowheads="1"/>
            </p:cNvSpPr>
            <p:nvPr/>
          </p:nvSpPr>
          <p:spPr bwMode="auto">
            <a:xfrm>
              <a:off x="6172200" y="5105400"/>
              <a:ext cx="2971800" cy="1446213"/>
            </a:xfrm>
            <a:prstGeom prst="rect">
              <a:avLst/>
            </a:prstGeom>
            <a:solidFill>
              <a:schemeClr val="bg1"/>
            </a:solidFill>
            <a:ln w="9525">
              <a:noFill/>
              <a:miter lim="800000"/>
              <a:headEnd/>
              <a:tailEnd/>
            </a:ln>
          </p:spPr>
          <p:txBody>
            <a:bodyPr>
              <a:spAutoFit/>
            </a:bodyPr>
            <a:lstStyle/>
            <a:p>
              <a:pPr algn="r"/>
              <a:r>
                <a:rPr lang="en-US" sz="2200">
                  <a:solidFill>
                    <a:srgbClr val="800000"/>
                  </a:solidFill>
                  <a:latin typeface="Arial Rounded MT Bold" pitchFamily="34" charset="0"/>
                  <a:cs typeface="Arial" charset="0"/>
                </a:rPr>
                <a:t>Cranberry</a:t>
              </a:r>
            </a:p>
            <a:p>
              <a:pPr algn="r"/>
              <a:r>
                <a:rPr lang="en-US" sz="2200">
                  <a:solidFill>
                    <a:srgbClr val="800000"/>
                  </a:solidFill>
                  <a:latin typeface="Arial Rounded MT Bold" pitchFamily="34" charset="0"/>
                  <a:cs typeface="Arial" charset="0"/>
                </a:rPr>
                <a:t>Health     </a:t>
              </a:r>
            </a:p>
            <a:p>
              <a:pPr algn="r"/>
              <a:r>
                <a:rPr lang="en-US" sz="2200">
                  <a:solidFill>
                    <a:srgbClr val="800000"/>
                  </a:solidFill>
                  <a:latin typeface="Arial Rounded MT Bold" pitchFamily="34" charset="0"/>
                  <a:cs typeface="Arial" charset="0"/>
                </a:rPr>
                <a:t>Research </a:t>
              </a:r>
            </a:p>
            <a:p>
              <a:pPr algn="r"/>
              <a:r>
                <a:rPr lang="en-US" sz="2200">
                  <a:solidFill>
                    <a:srgbClr val="800000"/>
                  </a:solidFill>
                  <a:latin typeface="Arial Rounded MT Bold" pitchFamily="34" charset="0"/>
                  <a:cs typeface="Arial" charset="0"/>
                </a:rPr>
                <a:t>Center</a:t>
              </a:r>
            </a:p>
          </p:txBody>
        </p:sp>
        <p:pic>
          <p:nvPicPr>
            <p:cNvPr id="17415" name="Picture 7"/>
            <p:cNvPicPr>
              <a:picLocks noChangeAspect="1" noChangeArrowheads="1"/>
            </p:cNvPicPr>
            <p:nvPr/>
          </p:nvPicPr>
          <p:blipFill>
            <a:blip r:embed="rId4"/>
            <a:srcRect l="4977" r="5426" b="5882"/>
            <a:stretch>
              <a:fillRect/>
            </a:stretch>
          </p:blipFill>
          <p:spPr bwMode="auto">
            <a:xfrm>
              <a:off x="6172200" y="5105400"/>
              <a:ext cx="1371600" cy="1404938"/>
            </a:xfrm>
            <a:prstGeom prst="rect">
              <a:avLst/>
            </a:prstGeom>
            <a:noFill/>
            <a:ln w="9525">
              <a:noFill/>
              <a:miter lim="800000"/>
              <a:headEnd/>
              <a:tailEnd/>
            </a:ln>
          </p:spPr>
        </p:pic>
      </p:grpSp>
      <p:sp>
        <p:nvSpPr>
          <p:cNvPr id="17413" name="Text Box 2"/>
          <p:cNvSpPr txBox="1">
            <a:spLocks noChangeArrowheads="1"/>
          </p:cNvSpPr>
          <p:nvPr/>
        </p:nvSpPr>
        <p:spPr bwMode="auto">
          <a:xfrm>
            <a:off x="0" y="4981953"/>
            <a:ext cx="9144000" cy="1569660"/>
          </a:xfrm>
          <a:prstGeom prst="rect">
            <a:avLst/>
          </a:prstGeom>
          <a:noFill/>
          <a:ln w="9525">
            <a:noFill/>
            <a:miter lim="800000"/>
            <a:headEnd/>
            <a:tailEnd/>
          </a:ln>
        </p:spPr>
        <p:txBody>
          <a:bodyPr>
            <a:spAutoFit/>
          </a:bodyPr>
          <a:lstStyle/>
          <a:p>
            <a:pPr algn="l"/>
            <a:r>
              <a:rPr lang="en-US" sz="2400" b="0" dirty="0">
                <a:solidFill>
                  <a:srgbClr val="C00000"/>
                </a:solidFill>
              </a:rPr>
              <a:t>Catherine C. Neto, Ph.D.</a:t>
            </a:r>
          </a:p>
          <a:p>
            <a:pPr algn="l"/>
            <a:r>
              <a:rPr lang="en-US" sz="2400" b="0" dirty="0">
                <a:solidFill>
                  <a:srgbClr val="C00000"/>
                </a:solidFill>
              </a:rPr>
              <a:t>Department of Chemistry and </a:t>
            </a:r>
            <a:r>
              <a:rPr lang="en-US" sz="2400" b="0" dirty="0" smtClean="0">
                <a:solidFill>
                  <a:srgbClr val="C00000"/>
                </a:solidFill>
              </a:rPr>
              <a:t>Biochemistry</a:t>
            </a:r>
          </a:p>
          <a:p>
            <a:pPr algn="l"/>
            <a:r>
              <a:rPr lang="en-US" sz="2400" dirty="0" smtClean="0">
                <a:solidFill>
                  <a:srgbClr val="C00000"/>
                </a:solidFill>
              </a:rPr>
              <a:t>UMass Dartmouth</a:t>
            </a:r>
            <a:endParaRPr lang="en-US" sz="2400" b="0" dirty="0">
              <a:solidFill>
                <a:srgbClr val="C00000"/>
              </a:solidFill>
            </a:endParaRPr>
          </a:p>
          <a:p>
            <a:pPr algn="l"/>
            <a:r>
              <a:rPr lang="en-US" sz="2400" b="0" dirty="0">
                <a:solidFill>
                  <a:srgbClr val="C00000"/>
                </a:solidFill>
              </a:rPr>
              <a:t>Director, UMass </a:t>
            </a:r>
            <a:r>
              <a:rPr lang="en-US" sz="2400" b="0" dirty="0" smtClean="0">
                <a:solidFill>
                  <a:srgbClr val="C00000"/>
                </a:solidFill>
              </a:rPr>
              <a:t>CHRC</a:t>
            </a:r>
            <a:endParaRPr lang="en-US" sz="2400" b="0" dirty="0">
              <a:solidFill>
                <a:srgbClr val="C00000"/>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en-US" altLang="zh-CN" b="1" dirty="0" smtClean="0"/>
              <a:t>Objectives</a:t>
            </a:r>
            <a:endParaRPr kumimoji="1" lang="zh-CN" altLang="en-US" b="1" dirty="0"/>
          </a:p>
        </p:txBody>
      </p:sp>
      <p:sp>
        <p:nvSpPr>
          <p:cNvPr id="3" name="Content Placeholder 2"/>
          <p:cNvSpPr>
            <a:spLocks noGrp="1"/>
          </p:cNvSpPr>
          <p:nvPr>
            <p:ph idx="1"/>
          </p:nvPr>
        </p:nvSpPr>
        <p:spPr>
          <a:xfrm>
            <a:off x="457200" y="1704109"/>
            <a:ext cx="8229600" cy="4696691"/>
          </a:xfrm>
        </p:spPr>
        <p:txBody>
          <a:bodyPr>
            <a:normAutofit fontScale="85000" lnSpcReduction="10000"/>
          </a:bodyPr>
          <a:lstStyle/>
          <a:p>
            <a:r>
              <a:rPr lang="en-US" dirty="0" smtClean="0"/>
              <a:t>The effects of three different cranberry preparations on colitis-associated colon carcinogenesis were investigated in AOM/DSS-treated mice. </a:t>
            </a:r>
          </a:p>
          <a:p>
            <a:r>
              <a:rPr lang="en-US" dirty="0" err="1" smtClean="0"/>
              <a:t>Azoxymethane</a:t>
            </a:r>
            <a:r>
              <a:rPr lang="en-US" dirty="0" smtClean="0"/>
              <a:t> is a colon specific carcinogen, </a:t>
            </a:r>
            <a:r>
              <a:rPr lang="en-US" dirty="0" err="1" smtClean="0"/>
              <a:t>dextran</a:t>
            </a:r>
            <a:r>
              <a:rPr lang="en-US" dirty="0" smtClean="0"/>
              <a:t> sulfate sodium induces inflammation in the colon. </a:t>
            </a:r>
          </a:p>
          <a:p>
            <a:r>
              <a:rPr lang="en-US" b="1" dirty="0" smtClean="0"/>
              <a:t>This model mimics colitis-associated colon carcinogenesis</a:t>
            </a:r>
            <a:r>
              <a:rPr lang="en-US" dirty="0" smtClean="0"/>
              <a:t>. </a:t>
            </a:r>
          </a:p>
          <a:p>
            <a:r>
              <a:rPr lang="en-US" dirty="0" smtClean="0"/>
              <a:t>The goals are to determine cranberry’s efficacy in reducing the number and volume of tumors and compare extracts of different composition.</a:t>
            </a:r>
          </a:p>
          <a:p>
            <a:pPr>
              <a:buNone/>
            </a:pPr>
            <a:endParaRPr lang="en-US" dirty="0"/>
          </a:p>
        </p:txBody>
      </p:sp>
    </p:spTree>
    <p:extLst>
      <p:ext uri="{BB962C8B-B14F-4D97-AF65-F5344CB8AC3E}">
        <p14:creationId xmlns:p14="http://schemas.microsoft.com/office/powerpoint/2010/main" val="411902525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Materials and methods:</a:t>
            </a:r>
            <a:br>
              <a:rPr lang="en-US" dirty="0" smtClean="0"/>
            </a:br>
            <a:r>
              <a:rPr lang="en-US" sz="3600" dirty="0" smtClean="0"/>
              <a:t>Preparation of cranberry extracts</a:t>
            </a:r>
            <a:endParaRPr lang="en-US" sz="3600" dirty="0"/>
          </a:p>
        </p:txBody>
      </p:sp>
      <p:sp>
        <p:nvSpPr>
          <p:cNvPr id="3" name="Content Placeholder 2"/>
          <p:cNvSpPr>
            <a:spLocks noGrp="1"/>
          </p:cNvSpPr>
          <p:nvPr>
            <p:ph idx="1"/>
          </p:nvPr>
        </p:nvSpPr>
        <p:spPr>
          <a:xfrm>
            <a:off x="232013" y="1600200"/>
            <a:ext cx="8652680" cy="4525963"/>
          </a:xfrm>
        </p:spPr>
        <p:txBody>
          <a:bodyPr>
            <a:normAutofit fontScale="92500" lnSpcReduction="20000"/>
          </a:bodyPr>
          <a:lstStyle/>
          <a:p>
            <a:r>
              <a:rPr lang="en-US" dirty="0" smtClean="0"/>
              <a:t>Cranberry fruit (Early Black variety) was harvested at State Bog, Wareham, MA (Sept. 2012) </a:t>
            </a:r>
          </a:p>
          <a:p>
            <a:r>
              <a:rPr lang="en-US" dirty="0" smtClean="0"/>
              <a:t>2 kg freeze-dried and powdered (CB powder)</a:t>
            </a:r>
          </a:p>
          <a:p>
            <a:r>
              <a:rPr lang="en-US" dirty="0" smtClean="0"/>
              <a:t>1 kg extracted with methanol/acetone/water,  </a:t>
            </a:r>
            <a:r>
              <a:rPr lang="en-US" dirty="0" err="1" smtClean="0"/>
              <a:t>desugared</a:t>
            </a:r>
            <a:r>
              <a:rPr lang="en-US" dirty="0" smtClean="0"/>
              <a:t> and concentrated (polar extract)</a:t>
            </a:r>
          </a:p>
          <a:p>
            <a:r>
              <a:rPr lang="en-US" dirty="0" smtClean="0"/>
              <a:t>Solids further extracted with ethyl acetate (</a:t>
            </a:r>
            <a:r>
              <a:rPr lang="en-US" dirty="0" err="1" smtClean="0"/>
              <a:t>nonpolar</a:t>
            </a:r>
            <a:r>
              <a:rPr lang="en-US" dirty="0" smtClean="0"/>
              <a:t> extract)</a:t>
            </a:r>
          </a:p>
          <a:p>
            <a:r>
              <a:rPr lang="en-US" dirty="0" smtClean="0"/>
              <a:t>Total </a:t>
            </a:r>
            <a:r>
              <a:rPr lang="en-US" dirty="0" err="1" smtClean="0"/>
              <a:t>phenolics</a:t>
            </a:r>
            <a:r>
              <a:rPr lang="en-US" dirty="0" smtClean="0"/>
              <a:t> determined by </a:t>
            </a:r>
            <a:r>
              <a:rPr lang="en-US" dirty="0" err="1" smtClean="0"/>
              <a:t>Folin-Ciocalteu</a:t>
            </a:r>
            <a:endParaRPr lang="en-US" dirty="0" smtClean="0"/>
          </a:p>
          <a:p>
            <a:r>
              <a:rPr lang="en-US" dirty="0" err="1" smtClean="0"/>
              <a:t>Flavonoids</a:t>
            </a:r>
            <a:r>
              <a:rPr lang="en-US" dirty="0" smtClean="0"/>
              <a:t> quantified and characterized by HPLC</a:t>
            </a:r>
          </a:p>
          <a:p>
            <a:r>
              <a:rPr lang="en-US" dirty="0" smtClean="0"/>
              <a:t>Ursolic acid quantified by </a:t>
            </a:r>
            <a:r>
              <a:rPr lang="en-US" baseline="30000" dirty="0" smtClean="0"/>
              <a:t>1</a:t>
            </a:r>
            <a:r>
              <a:rPr lang="en-US" dirty="0" smtClean="0"/>
              <a:t>H NMR methods</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Materials and methods: </a:t>
            </a:r>
            <a:br>
              <a:rPr lang="en-US" dirty="0" smtClean="0"/>
            </a:br>
            <a:r>
              <a:rPr lang="en-US" sz="3600" dirty="0" smtClean="0"/>
              <a:t>Animal feeding study</a:t>
            </a:r>
            <a:endParaRPr lang="en-US" sz="3600" dirty="0"/>
          </a:p>
        </p:txBody>
      </p:sp>
      <p:sp>
        <p:nvSpPr>
          <p:cNvPr id="3" name="Content Placeholder 2"/>
          <p:cNvSpPr>
            <a:spLocks noGrp="1"/>
          </p:cNvSpPr>
          <p:nvPr>
            <p:ph idx="1"/>
          </p:nvPr>
        </p:nvSpPr>
        <p:spPr/>
        <p:txBody>
          <a:bodyPr>
            <a:normAutofit fontScale="85000" lnSpcReduction="20000"/>
          </a:bodyPr>
          <a:lstStyle/>
          <a:p>
            <a:r>
              <a:rPr lang="en-US" dirty="0" smtClean="0"/>
              <a:t>Four groups of mice (n=20) were treated with AIN-93G diet containing one of the following, for 20 weeks:</a:t>
            </a:r>
          </a:p>
          <a:p>
            <a:pPr lvl="1"/>
            <a:r>
              <a:rPr lang="en-US" dirty="0" smtClean="0"/>
              <a:t>control diet, no cranberry</a:t>
            </a:r>
          </a:p>
          <a:p>
            <a:pPr lvl="1"/>
            <a:r>
              <a:rPr lang="en-US" dirty="0" smtClean="0"/>
              <a:t>whole cranberry (freeze dried, 1.5%)</a:t>
            </a:r>
          </a:p>
          <a:p>
            <a:pPr lvl="1"/>
            <a:r>
              <a:rPr lang="en-US" dirty="0" smtClean="0"/>
              <a:t>polar extract of cranberry (0.1%)</a:t>
            </a:r>
          </a:p>
          <a:p>
            <a:pPr lvl="1"/>
            <a:r>
              <a:rPr lang="en-US" dirty="0" err="1" smtClean="0"/>
              <a:t>nonpolar</a:t>
            </a:r>
            <a:r>
              <a:rPr lang="en-US" dirty="0" smtClean="0"/>
              <a:t> extract of cranberry (0.05%)</a:t>
            </a:r>
          </a:p>
          <a:p>
            <a:pPr lvl="1"/>
            <a:r>
              <a:rPr lang="en-US" dirty="0" smtClean="0"/>
              <a:t>Dosages of extracts reflect relative content in whole fruit powder</a:t>
            </a:r>
          </a:p>
          <a:p>
            <a:r>
              <a:rPr lang="en-US" dirty="0" smtClean="0"/>
              <a:t>Polar extract is concentrated in </a:t>
            </a:r>
            <a:r>
              <a:rPr lang="en-US" dirty="0" err="1" smtClean="0"/>
              <a:t>polyphenols</a:t>
            </a:r>
            <a:r>
              <a:rPr lang="en-US" dirty="0" smtClean="0"/>
              <a:t>: approx. 10% </a:t>
            </a:r>
            <a:r>
              <a:rPr lang="en-US" dirty="0" err="1" smtClean="0"/>
              <a:t>anthocyanins</a:t>
            </a:r>
            <a:r>
              <a:rPr lang="en-US" dirty="0" smtClean="0"/>
              <a:t>, 5% flavonols, 25-30% PAC oligomers</a:t>
            </a:r>
          </a:p>
          <a:p>
            <a:r>
              <a:rPr lang="en-US" dirty="0" err="1" smtClean="0"/>
              <a:t>Nonpolar</a:t>
            </a:r>
            <a:r>
              <a:rPr lang="en-US" dirty="0" smtClean="0"/>
              <a:t> extract contains ursolic acid (17%), sterols,  carotenoids, other lipids</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a:xfrm>
            <a:off x="457200" y="55650"/>
            <a:ext cx="8229600" cy="747310"/>
          </a:xfrm>
        </p:spPr>
        <p:txBody>
          <a:bodyPr>
            <a:normAutofit/>
          </a:bodyPr>
          <a:lstStyle/>
          <a:p>
            <a:r>
              <a:rPr lang="en-US" altLang="zh-CN" sz="4000" dirty="0" smtClean="0">
                <a:cs typeface="宋体" charset="0"/>
              </a:rPr>
              <a:t>Experimenta</a:t>
            </a:r>
            <a:r>
              <a:rPr lang="en-US" altLang="zh-CN" sz="4000" dirty="0">
                <a:cs typeface="宋体" charset="0"/>
              </a:rPr>
              <a:t>l</a:t>
            </a:r>
            <a:r>
              <a:rPr lang="en-US" altLang="zh-CN" sz="4000" dirty="0" smtClean="0">
                <a:cs typeface="宋体" charset="0"/>
              </a:rPr>
              <a:t> design</a:t>
            </a:r>
            <a:endParaRPr lang="zh-CN" altLang="en-US" sz="4000" dirty="0">
              <a:cs typeface="宋体" charset="0"/>
            </a:endParaRPr>
          </a:p>
        </p:txBody>
      </p:sp>
      <p:pic>
        <p:nvPicPr>
          <p:cNvPr id="4" name="图片 3"/>
          <p:cNvPicPr>
            <a:picLocks/>
          </p:cNvPicPr>
          <p:nvPr/>
        </p:nvPicPr>
        <p:blipFill>
          <a:blip r:embed="rId3"/>
          <a:stretch>
            <a:fillRect/>
          </a:stretch>
        </p:blipFill>
        <p:spPr>
          <a:xfrm>
            <a:off x="19514" y="552956"/>
            <a:ext cx="1475656" cy="1270000"/>
          </a:xfrm>
          <a:prstGeom prst="rect">
            <a:avLst/>
          </a:prstGeom>
        </p:spPr>
      </p:pic>
      <p:graphicFrame>
        <p:nvGraphicFramePr>
          <p:cNvPr id="24" name="表格 23"/>
          <p:cNvGraphicFramePr>
            <a:graphicFrameLocks noGrp="1"/>
          </p:cNvGraphicFramePr>
          <p:nvPr>
            <p:extLst>
              <p:ext uri="{D42A27DB-BD31-4B8C-83A1-F6EECF244321}">
                <p14:modId xmlns:p14="http://schemas.microsoft.com/office/powerpoint/2010/main" val="3072816092"/>
              </p:ext>
            </p:extLst>
          </p:nvPr>
        </p:nvGraphicFramePr>
        <p:xfrm>
          <a:off x="1475656" y="2865764"/>
          <a:ext cx="7272808" cy="546176"/>
        </p:xfrm>
        <a:graphic>
          <a:graphicData uri="http://schemas.openxmlformats.org/drawingml/2006/table">
            <a:tbl>
              <a:tblPr firstRow="1" bandRow="1">
                <a:tableStyleId>{2D5ABB26-0587-4C30-8999-92F81FD0307C}</a:tableStyleId>
              </a:tblPr>
              <a:tblGrid>
                <a:gridCol w="452622"/>
                <a:gridCol w="452621"/>
                <a:gridCol w="452622"/>
                <a:gridCol w="480289"/>
                <a:gridCol w="481744"/>
                <a:gridCol w="467145"/>
                <a:gridCol w="467145"/>
                <a:gridCol w="481743"/>
                <a:gridCol w="481744"/>
                <a:gridCol w="3055133"/>
              </a:tblGrid>
              <a:tr h="546176">
                <a:tc>
                  <a:txBody>
                    <a:bodyPr/>
                    <a:lstStyle/>
                    <a:p>
                      <a:pPr algn="ctr"/>
                      <a:endParaRPr lang="zh-CN" altLang="en-US" sz="10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zh-CN"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zh-CN" altLang="en-US" sz="10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pattFill prst="ltUpDiag">
                      <a:fgClr>
                        <a:schemeClr val="tx1"/>
                      </a:fgClr>
                      <a:bgClr>
                        <a:prstClr val="white"/>
                      </a:bgClr>
                    </a:pattFill>
                  </a:tcPr>
                </a:tc>
                <a:tc>
                  <a:txBody>
                    <a:bodyPr/>
                    <a:lstStyle/>
                    <a:p>
                      <a:endParaRPr lang="zh-CN"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zh-CN"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pattFill prst="ltUpDiag">
                      <a:fgClr>
                        <a:prstClr val="black"/>
                      </a:fgClr>
                      <a:bgClr>
                        <a:prstClr val="white"/>
                      </a:bgClr>
                    </a:pattFill>
                  </a:tcPr>
                </a:tc>
                <a:tc>
                  <a:txBody>
                    <a:bodyPr/>
                    <a:lstStyle/>
                    <a:p>
                      <a:endParaRPr lang="zh-CN"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zh-CN"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pattFill prst="ltUpDiag">
                      <a:fgClr>
                        <a:prstClr val="black"/>
                      </a:fgClr>
                      <a:bgClr>
                        <a:prstClr val="white"/>
                      </a:bgClr>
                    </a:pattFill>
                  </a:tcPr>
                </a:tc>
                <a:tc>
                  <a:txBody>
                    <a:bodyPr/>
                    <a:lstStyle/>
                    <a:p>
                      <a:endParaRPr lang="zh-CN"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zh-CN"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pattFill prst="ltUpDiag">
                      <a:fgClr>
                        <a:schemeClr val="tx1"/>
                      </a:fgClr>
                      <a:bgClr>
                        <a:schemeClr val="bg1"/>
                      </a:bgClr>
                    </a:pattFill>
                  </a:tcPr>
                </a:tc>
                <a:tc>
                  <a:txBody>
                    <a:bodyPr/>
                    <a:lstStyle/>
                    <a:p>
                      <a:endParaRPr lang="zh-CN"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
        <p:nvSpPr>
          <p:cNvPr id="17" name="文本框 16"/>
          <p:cNvSpPr txBox="1"/>
          <p:nvPr/>
        </p:nvSpPr>
        <p:spPr>
          <a:xfrm>
            <a:off x="0" y="2852936"/>
            <a:ext cx="1442652" cy="523220"/>
          </a:xfrm>
          <a:prstGeom prst="rect">
            <a:avLst/>
          </a:prstGeom>
          <a:noFill/>
        </p:spPr>
        <p:txBody>
          <a:bodyPr wrap="square" rtlCol="0" anchor="b" anchorCtr="0">
            <a:spAutoFit/>
          </a:bodyPr>
          <a:lstStyle/>
          <a:p>
            <a:pPr algn="ctr"/>
            <a:r>
              <a:rPr kumimoji="1" lang="en-US" altLang="zh-CN" sz="1400" dirty="0" smtClean="0"/>
              <a:t>Control Diet</a:t>
            </a:r>
          </a:p>
          <a:p>
            <a:pPr algn="ctr"/>
            <a:r>
              <a:rPr kumimoji="1" lang="en-US" altLang="zh-CN" sz="1400" dirty="0" smtClean="0"/>
              <a:t>(AIN-93G)</a:t>
            </a:r>
            <a:endParaRPr kumimoji="1" lang="zh-CN" altLang="en-US" sz="1400" dirty="0"/>
          </a:p>
        </p:txBody>
      </p:sp>
      <p:sp>
        <p:nvSpPr>
          <p:cNvPr id="18" name="文本框 17"/>
          <p:cNvSpPr txBox="1"/>
          <p:nvPr/>
        </p:nvSpPr>
        <p:spPr>
          <a:xfrm>
            <a:off x="0" y="3628475"/>
            <a:ext cx="1447225" cy="692497"/>
          </a:xfrm>
          <a:prstGeom prst="rect">
            <a:avLst/>
          </a:prstGeom>
          <a:noFill/>
        </p:spPr>
        <p:txBody>
          <a:bodyPr wrap="square" rtlCol="0" anchor="ctr" anchorCtr="0">
            <a:spAutoFit/>
          </a:bodyPr>
          <a:lstStyle/>
          <a:p>
            <a:pPr algn="ctr"/>
            <a:r>
              <a:rPr kumimoji="1" lang="en-US" altLang="zh-CN" sz="1400" dirty="0" smtClean="0">
                <a:solidFill>
                  <a:schemeClr val="accent2">
                    <a:lumMod val="75000"/>
                  </a:schemeClr>
                </a:solidFill>
              </a:rPr>
              <a:t>Cranberry Powder</a:t>
            </a:r>
          </a:p>
          <a:p>
            <a:pPr algn="ctr"/>
            <a:r>
              <a:rPr kumimoji="1" lang="en-US" altLang="zh-CN" sz="1100" dirty="0" smtClean="0">
                <a:solidFill>
                  <a:schemeClr val="accent2">
                    <a:lumMod val="75000"/>
                  </a:schemeClr>
                </a:solidFill>
              </a:rPr>
              <a:t>(1.5%)</a:t>
            </a:r>
            <a:endParaRPr kumimoji="1" lang="zh-CN" altLang="en-US" sz="1100" dirty="0">
              <a:solidFill>
                <a:schemeClr val="accent2">
                  <a:lumMod val="75000"/>
                </a:schemeClr>
              </a:solidFill>
            </a:endParaRPr>
          </a:p>
        </p:txBody>
      </p:sp>
      <p:sp>
        <p:nvSpPr>
          <p:cNvPr id="19" name="文本框 18"/>
          <p:cNvSpPr txBox="1"/>
          <p:nvPr/>
        </p:nvSpPr>
        <p:spPr>
          <a:xfrm>
            <a:off x="19514" y="4577209"/>
            <a:ext cx="1442652" cy="523220"/>
          </a:xfrm>
          <a:prstGeom prst="rect">
            <a:avLst/>
          </a:prstGeom>
          <a:noFill/>
        </p:spPr>
        <p:txBody>
          <a:bodyPr wrap="square" rtlCol="0" anchor="ctr" anchorCtr="0">
            <a:spAutoFit/>
          </a:bodyPr>
          <a:lstStyle/>
          <a:p>
            <a:pPr algn="ctr"/>
            <a:r>
              <a:rPr kumimoji="1" lang="en-US" altLang="zh-CN" sz="1400" dirty="0" smtClean="0">
                <a:solidFill>
                  <a:srgbClr val="77933C"/>
                </a:solidFill>
              </a:rPr>
              <a:t>Polar</a:t>
            </a:r>
          </a:p>
          <a:p>
            <a:pPr algn="ctr"/>
            <a:r>
              <a:rPr kumimoji="1" lang="en-US" altLang="zh-CN" sz="1400" dirty="0" smtClean="0">
                <a:solidFill>
                  <a:srgbClr val="77933C"/>
                </a:solidFill>
              </a:rPr>
              <a:t> extract </a:t>
            </a:r>
            <a:r>
              <a:rPr kumimoji="1" lang="en-US" altLang="zh-CN" sz="1100" dirty="0" smtClean="0">
                <a:solidFill>
                  <a:srgbClr val="77933C"/>
                </a:solidFill>
              </a:rPr>
              <a:t>( 0.1%)</a:t>
            </a:r>
            <a:endParaRPr kumimoji="1" lang="zh-CN" altLang="en-US" sz="1100" dirty="0">
              <a:solidFill>
                <a:srgbClr val="77933C"/>
              </a:solidFill>
            </a:endParaRPr>
          </a:p>
        </p:txBody>
      </p:sp>
      <p:sp>
        <p:nvSpPr>
          <p:cNvPr id="43" name="文本框 42"/>
          <p:cNvSpPr txBox="1"/>
          <p:nvPr/>
        </p:nvSpPr>
        <p:spPr>
          <a:xfrm>
            <a:off x="9969" y="6051309"/>
            <a:ext cx="1442652" cy="523220"/>
          </a:xfrm>
          <a:prstGeom prst="rect">
            <a:avLst/>
          </a:prstGeom>
          <a:noFill/>
        </p:spPr>
        <p:txBody>
          <a:bodyPr wrap="square" rtlCol="0" anchor="ctr" anchorCtr="0">
            <a:spAutoFit/>
          </a:bodyPr>
          <a:lstStyle/>
          <a:p>
            <a:pPr algn="ctr"/>
            <a:r>
              <a:rPr kumimoji="1" lang="en-US" altLang="zh-CN" sz="1400" dirty="0" smtClean="0"/>
              <a:t>Mice age</a:t>
            </a:r>
          </a:p>
          <a:p>
            <a:pPr algn="ctr"/>
            <a:r>
              <a:rPr kumimoji="1" lang="en-US" altLang="zh-CN" sz="1400" dirty="0" smtClean="0"/>
              <a:t>(weeks)</a:t>
            </a:r>
            <a:endParaRPr kumimoji="1" lang="zh-CN" altLang="en-US" sz="1100" dirty="0"/>
          </a:p>
        </p:txBody>
      </p:sp>
      <p:cxnSp>
        <p:nvCxnSpPr>
          <p:cNvPr id="3" name="直线连接符 2"/>
          <p:cNvCxnSpPr/>
          <p:nvPr/>
        </p:nvCxnSpPr>
        <p:spPr bwMode="auto">
          <a:xfrm>
            <a:off x="1461058" y="6176161"/>
            <a:ext cx="7272808" cy="0"/>
          </a:xfrm>
          <a:prstGeom prst="line">
            <a:avLst/>
          </a:prstGeom>
          <a:solidFill>
            <a:schemeClr val="accent1"/>
          </a:solidFill>
          <a:ln w="19050" cap="flat" cmpd="sng" algn="ctr">
            <a:solidFill>
              <a:srgbClr val="000000"/>
            </a:solidFill>
            <a:prstDash val="solid"/>
            <a:round/>
            <a:headEnd type="none" w="med" len="med"/>
            <a:tailEnd type="none" w="med" len="med"/>
          </a:ln>
          <a:effectLst/>
        </p:spPr>
      </p:cxnSp>
      <p:cxnSp>
        <p:nvCxnSpPr>
          <p:cNvPr id="9" name="直线连接符 8"/>
          <p:cNvCxnSpPr/>
          <p:nvPr/>
        </p:nvCxnSpPr>
        <p:spPr bwMode="auto">
          <a:xfrm>
            <a:off x="1461058" y="6176161"/>
            <a:ext cx="0" cy="14401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1" name="直线连接符 20"/>
          <p:cNvCxnSpPr/>
          <p:nvPr/>
        </p:nvCxnSpPr>
        <p:spPr bwMode="auto">
          <a:xfrm>
            <a:off x="1908784" y="6176161"/>
            <a:ext cx="0" cy="14401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7" name="直线连接符 26"/>
          <p:cNvCxnSpPr/>
          <p:nvPr/>
        </p:nvCxnSpPr>
        <p:spPr bwMode="auto">
          <a:xfrm>
            <a:off x="2371242" y="6176161"/>
            <a:ext cx="0" cy="14401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9" name="直线连接符 28"/>
          <p:cNvCxnSpPr/>
          <p:nvPr/>
        </p:nvCxnSpPr>
        <p:spPr bwMode="auto">
          <a:xfrm>
            <a:off x="2829210" y="6176161"/>
            <a:ext cx="0" cy="14401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0" name="直线连接符 39"/>
          <p:cNvCxnSpPr/>
          <p:nvPr/>
        </p:nvCxnSpPr>
        <p:spPr bwMode="auto">
          <a:xfrm>
            <a:off x="8733866" y="6176161"/>
            <a:ext cx="0" cy="144016"/>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44" name="文本框 43"/>
          <p:cNvSpPr txBox="1"/>
          <p:nvPr/>
        </p:nvSpPr>
        <p:spPr>
          <a:xfrm>
            <a:off x="1187624" y="6230804"/>
            <a:ext cx="7776864" cy="307777"/>
          </a:xfrm>
          <a:prstGeom prst="rect">
            <a:avLst/>
          </a:prstGeom>
          <a:noFill/>
        </p:spPr>
        <p:txBody>
          <a:bodyPr wrap="square" rtlCol="0">
            <a:spAutoFit/>
          </a:bodyPr>
          <a:lstStyle/>
          <a:p>
            <a:r>
              <a:rPr kumimoji="1" lang="en-US" altLang="zh-CN" sz="1400" dirty="0" smtClean="0"/>
              <a:t> </a:t>
            </a:r>
            <a:r>
              <a:rPr kumimoji="1" lang="en-US" altLang="zh-CN" sz="1400" dirty="0" smtClean="0">
                <a:latin typeface="Arial"/>
                <a:cs typeface="Arial"/>
              </a:rPr>
              <a:t>  </a:t>
            </a:r>
            <a:r>
              <a:rPr kumimoji="1" lang="en-US" altLang="zh-CN" sz="1300" dirty="0" smtClean="0">
                <a:latin typeface="Times New Roman"/>
                <a:cs typeface="Times New Roman"/>
              </a:rPr>
              <a:t>5        6          7         8          9        10        11       12        13       14                                                                      27 </a:t>
            </a:r>
            <a:endParaRPr kumimoji="1" lang="zh-CN" altLang="en-US" sz="1300" dirty="0">
              <a:latin typeface="Times New Roman"/>
              <a:cs typeface="Times New Roman"/>
            </a:endParaRPr>
          </a:p>
        </p:txBody>
      </p:sp>
      <p:pic>
        <p:nvPicPr>
          <p:cNvPr id="42" name="图片 41"/>
          <p:cNvPicPr>
            <a:picLocks noChangeAspect="1"/>
          </p:cNvPicPr>
          <p:nvPr/>
        </p:nvPicPr>
        <p:blipFill>
          <a:blip r:embed="rId4"/>
          <a:stretch>
            <a:fillRect/>
          </a:stretch>
        </p:blipFill>
        <p:spPr>
          <a:xfrm>
            <a:off x="7477978" y="332656"/>
            <a:ext cx="1388486" cy="1512168"/>
          </a:xfrm>
          <a:prstGeom prst="rect">
            <a:avLst/>
          </a:prstGeom>
        </p:spPr>
      </p:pic>
      <p:grpSp>
        <p:nvGrpSpPr>
          <p:cNvPr id="13" name="组 12"/>
          <p:cNvGrpSpPr/>
          <p:nvPr/>
        </p:nvGrpSpPr>
        <p:grpSpPr>
          <a:xfrm>
            <a:off x="1861397" y="2683952"/>
            <a:ext cx="144016" cy="1886410"/>
            <a:chOff x="2123728" y="2550702"/>
            <a:chExt cx="144016" cy="1886410"/>
          </a:xfrm>
        </p:grpSpPr>
        <p:sp>
          <p:nvSpPr>
            <p:cNvPr id="14" name="下箭头 13"/>
            <p:cNvSpPr/>
            <p:nvPr/>
          </p:nvSpPr>
          <p:spPr bwMode="auto">
            <a:xfrm>
              <a:off x="2123728" y="2550702"/>
              <a:ext cx="144016" cy="144016"/>
            </a:xfrm>
            <a:prstGeom prst="downArrow">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Geneva"/>
              </a:endParaRPr>
            </a:p>
          </p:txBody>
        </p:sp>
        <p:sp>
          <p:nvSpPr>
            <p:cNvPr id="15" name="下箭头 14"/>
            <p:cNvSpPr/>
            <p:nvPr/>
          </p:nvSpPr>
          <p:spPr bwMode="auto">
            <a:xfrm>
              <a:off x="2123728" y="4293096"/>
              <a:ext cx="144016" cy="144016"/>
            </a:xfrm>
            <a:prstGeom prst="downArrow">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Geneva"/>
              </a:endParaRPr>
            </a:p>
          </p:txBody>
        </p:sp>
        <p:sp>
          <p:nvSpPr>
            <p:cNvPr id="16" name="下箭头 15"/>
            <p:cNvSpPr/>
            <p:nvPr/>
          </p:nvSpPr>
          <p:spPr bwMode="auto">
            <a:xfrm>
              <a:off x="2123728" y="3414059"/>
              <a:ext cx="144016" cy="144016"/>
            </a:xfrm>
            <a:prstGeom prst="downArrow">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Geneva"/>
              </a:endParaRPr>
            </a:p>
          </p:txBody>
        </p:sp>
      </p:grpSp>
      <p:graphicFrame>
        <p:nvGraphicFramePr>
          <p:cNvPr id="46" name="表格 45"/>
          <p:cNvGraphicFramePr>
            <a:graphicFrameLocks noGrp="1"/>
          </p:cNvGraphicFramePr>
          <p:nvPr>
            <p:extLst>
              <p:ext uri="{D42A27DB-BD31-4B8C-83A1-F6EECF244321}">
                <p14:modId xmlns:p14="http://schemas.microsoft.com/office/powerpoint/2010/main" val="326816437"/>
              </p:ext>
            </p:extLst>
          </p:nvPr>
        </p:nvGraphicFramePr>
        <p:xfrm>
          <a:off x="1475656" y="3716642"/>
          <a:ext cx="7272808" cy="504056"/>
        </p:xfrm>
        <a:graphic>
          <a:graphicData uri="http://schemas.openxmlformats.org/drawingml/2006/table">
            <a:tbl>
              <a:tblPr firstRow="1" bandRow="1">
                <a:tableStyleId>{2D5ABB26-0587-4C30-8999-92F81FD0307C}</a:tableStyleId>
              </a:tblPr>
              <a:tblGrid>
                <a:gridCol w="452622"/>
                <a:gridCol w="452621"/>
                <a:gridCol w="452622"/>
                <a:gridCol w="480289"/>
                <a:gridCol w="481744"/>
                <a:gridCol w="467145"/>
                <a:gridCol w="467145"/>
                <a:gridCol w="481743"/>
                <a:gridCol w="496342"/>
                <a:gridCol w="3040535"/>
              </a:tblGrid>
              <a:tr h="504056">
                <a:tc>
                  <a:txBody>
                    <a:bodyPr/>
                    <a:lstStyle/>
                    <a:p>
                      <a:pPr algn="ctr"/>
                      <a:endParaRPr lang="zh-CN" altLang="en-US" sz="10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zh-CN"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zh-CN" altLang="en-US" sz="10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pattFill prst="ltUpDiag">
                      <a:fgClr>
                        <a:schemeClr val="tx1"/>
                      </a:fgClr>
                      <a:bgClr>
                        <a:schemeClr val="accent2">
                          <a:lumMod val="75000"/>
                        </a:schemeClr>
                      </a:bgClr>
                    </a:pattFill>
                  </a:tcPr>
                </a:tc>
                <a:tc>
                  <a:txBody>
                    <a:bodyPr/>
                    <a:lstStyle/>
                    <a:p>
                      <a:endParaRPr lang="zh-CN"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75000"/>
                      </a:schemeClr>
                    </a:solidFill>
                  </a:tcPr>
                </a:tc>
                <a:tc>
                  <a:txBody>
                    <a:bodyPr/>
                    <a:lstStyle/>
                    <a:p>
                      <a:endParaRPr lang="zh-CN"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pattFill prst="ltUpDiag">
                      <a:fgClr>
                        <a:schemeClr val="tx1"/>
                      </a:fgClr>
                      <a:bgClr>
                        <a:schemeClr val="accent2">
                          <a:lumMod val="75000"/>
                        </a:schemeClr>
                      </a:bgClr>
                    </a:pattFill>
                  </a:tcPr>
                </a:tc>
                <a:tc>
                  <a:txBody>
                    <a:bodyPr/>
                    <a:lstStyle/>
                    <a:p>
                      <a:endParaRPr lang="zh-CN"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75000"/>
                      </a:schemeClr>
                    </a:solidFill>
                  </a:tcPr>
                </a:tc>
                <a:tc>
                  <a:txBody>
                    <a:bodyPr/>
                    <a:lstStyle/>
                    <a:p>
                      <a:endParaRPr lang="zh-CN"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pattFill prst="ltUpDiag">
                      <a:fgClr>
                        <a:schemeClr val="tx1"/>
                      </a:fgClr>
                      <a:bgClr>
                        <a:schemeClr val="accent2">
                          <a:lumMod val="75000"/>
                        </a:schemeClr>
                      </a:bgClr>
                    </a:pattFill>
                  </a:tcPr>
                </a:tc>
                <a:tc>
                  <a:txBody>
                    <a:bodyPr/>
                    <a:lstStyle/>
                    <a:p>
                      <a:endParaRPr lang="zh-CN"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75000"/>
                      </a:schemeClr>
                    </a:solidFill>
                  </a:tcPr>
                </a:tc>
                <a:tc>
                  <a:txBody>
                    <a:bodyPr/>
                    <a:lstStyle/>
                    <a:p>
                      <a:endParaRPr lang="zh-CN"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pattFill prst="ltUpDiag">
                      <a:fgClr>
                        <a:schemeClr val="tx1"/>
                      </a:fgClr>
                      <a:bgClr>
                        <a:schemeClr val="accent2">
                          <a:lumMod val="75000"/>
                        </a:schemeClr>
                      </a:bgClr>
                    </a:pattFill>
                  </a:tcPr>
                </a:tc>
                <a:tc>
                  <a:txBody>
                    <a:bodyPr/>
                    <a:lstStyle/>
                    <a:p>
                      <a:endParaRPr lang="zh-CN"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75000"/>
                      </a:schemeClr>
                    </a:solidFill>
                  </a:tcPr>
                </a:tc>
              </a:tr>
            </a:tbl>
          </a:graphicData>
        </a:graphic>
      </p:graphicFrame>
      <p:graphicFrame>
        <p:nvGraphicFramePr>
          <p:cNvPr id="47" name="表格 46"/>
          <p:cNvGraphicFramePr>
            <a:graphicFrameLocks noGrp="1"/>
          </p:cNvGraphicFramePr>
          <p:nvPr>
            <p:extLst>
              <p:ext uri="{D42A27DB-BD31-4B8C-83A1-F6EECF244321}">
                <p14:modId xmlns:p14="http://schemas.microsoft.com/office/powerpoint/2010/main" val="789691371"/>
              </p:ext>
            </p:extLst>
          </p:nvPr>
        </p:nvGraphicFramePr>
        <p:xfrm>
          <a:off x="1462166" y="4569674"/>
          <a:ext cx="7272808" cy="504056"/>
        </p:xfrm>
        <a:graphic>
          <a:graphicData uri="http://schemas.openxmlformats.org/drawingml/2006/table">
            <a:tbl>
              <a:tblPr firstRow="1" bandRow="1">
                <a:tableStyleId>{2D5ABB26-0587-4C30-8999-92F81FD0307C}</a:tableStyleId>
              </a:tblPr>
              <a:tblGrid>
                <a:gridCol w="452622"/>
                <a:gridCol w="452621"/>
                <a:gridCol w="452622"/>
                <a:gridCol w="480289"/>
                <a:gridCol w="481744"/>
                <a:gridCol w="467145"/>
                <a:gridCol w="467145"/>
                <a:gridCol w="495233"/>
                <a:gridCol w="481744"/>
                <a:gridCol w="3041643"/>
              </a:tblGrid>
              <a:tr h="504056">
                <a:tc>
                  <a:txBody>
                    <a:bodyPr/>
                    <a:lstStyle/>
                    <a:p>
                      <a:pPr algn="ctr"/>
                      <a:endParaRPr lang="zh-CN" altLang="en-US" sz="10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zh-CN"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zh-CN" altLang="en-US" sz="10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pattFill prst="ltUpDiag">
                      <a:fgClr>
                        <a:schemeClr val="tx1"/>
                      </a:fgClr>
                      <a:bgClr>
                        <a:schemeClr val="accent3">
                          <a:lumMod val="75000"/>
                        </a:schemeClr>
                      </a:bgClr>
                    </a:pattFill>
                  </a:tcPr>
                </a:tc>
                <a:tc>
                  <a:txBody>
                    <a:bodyPr/>
                    <a:lstStyle/>
                    <a:p>
                      <a:endParaRPr lang="zh-CN"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75000"/>
                      </a:schemeClr>
                    </a:solidFill>
                  </a:tcPr>
                </a:tc>
                <a:tc>
                  <a:txBody>
                    <a:bodyPr/>
                    <a:lstStyle/>
                    <a:p>
                      <a:endParaRPr lang="zh-CN"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pattFill prst="ltUpDiag">
                      <a:fgClr>
                        <a:schemeClr val="tx1"/>
                      </a:fgClr>
                      <a:bgClr>
                        <a:schemeClr val="accent3">
                          <a:lumMod val="75000"/>
                        </a:schemeClr>
                      </a:bgClr>
                    </a:pattFill>
                  </a:tcPr>
                </a:tc>
                <a:tc>
                  <a:txBody>
                    <a:bodyPr/>
                    <a:lstStyle/>
                    <a:p>
                      <a:endParaRPr lang="zh-CN"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75000"/>
                      </a:schemeClr>
                    </a:solidFill>
                  </a:tcPr>
                </a:tc>
                <a:tc>
                  <a:txBody>
                    <a:bodyPr/>
                    <a:lstStyle/>
                    <a:p>
                      <a:endParaRPr lang="zh-CN"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pattFill prst="ltUpDiag">
                      <a:fgClr>
                        <a:schemeClr val="tx1">
                          <a:lumMod val="95000"/>
                          <a:lumOff val="5000"/>
                        </a:schemeClr>
                      </a:fgClr>
                      <a:bgClr>
                        <a:schemeClr val="accent3">
                          <a:lumMod val="75000"/>
                        </a:schemeClr>
                      </a:bgClr>
                    </a:pattFill>
                  </a:tcPr>
                </a:tc>
                <a:tc>
                  <a:txBody>
                    <a:bodyPr/>
                    <a:lstStyle/>
                    <a:p>
                      <a:endParaRPr lang="zh-CN"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75000"/>
                      </a:schemeClr>
                    </a:solidFill>
                  </a:tcPr>
                </a:tc>
                <a:tc>
                  <a:txBody>
                    <a:bodyPr/>
                    <a:lstStyle/>
                    <a:p>
                      <a:endParaRPr lang="zh-CN"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pattFill prst="ltUpDiag">
                      <a:fgClr>
                        <a:schemeClr val="tx1"/>
                      </a:fgClr>
                      <a:bgClr>
                        <a:schemeClr val="accent3">
                          <a:lumMod val="75000"/>
                        </a:schemeClr>
                      </a:bgClr>
                    </a:pattFill>
                  </a:tcPr>
                </a:tc>
                <a:tc>
                  <a:txBody>
                    <a:bodyPr/>
                    <a:lstStyle/>
                    <a:p>
                      <a:endParaRPr lang="zh-CN"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75000"/>
                      </a:schemeClr>
                    </a:solidFill>
                  </a:tcPr>
                </a:tc>
              </a:tr>
            </a:tbl>
          </a:graphicData>
        </a:graphic>
      </p:graphicFrame>
      <p:graphicFrame>
        <p:nvGraphicFramePr>
          <p:cNvPr id="48" name="表格 47"/>
          <p:cNvGraphicFramePr>
            <a:graphicFrameLocks noGrp="1"/>
          </p:cNvGraphicFramePr>
          <p:nvPr>
            <p:extLst>
              <p:ext uri="{D42A27DB-BD31-4B8C-83A1-F6EECF244321}">
                <p14:modId xmlns:p14="http://schemas.microsoft.com/office/powerpoint/2010/main" val="263391852"/>
              </p:ext>
            </p:extLst>
          </p:nvPr>
        </p:nvGraphicFramePr>
        <p:xfrm>
          <a:off x="1462166" y="5386664"/>
          <a:ext cx="7272808" cy="504056"/>
        </p:xfrm>
        <a:graphic>
          <a:graphicData uri="http://schemas.openxmlformats.org/drawingml/2006/table">
            <a:tbl>
              <a:tblPr firstRow="1" bandRow="1">
                <a:tableStyleId>{2D5ABB26-0587-4C30-8999-92F81FD0307C}</a:tableStyleId>
              </a:tblPr>
              <a:tblGrid>
                <a:gridCol w="452622"/>
                <a:gridCol w="452621"/>
                <a:gridCol w="452622"/>
                <a:gridCol w="480289"/>
                <a:gridCol w="481744"/>
                <a:gridCol w="467145"/>
                <a:gridCol w="467145"/>
                <a:gridCol w="480635"/>
                <a:gridCol w="496342"/>
                <a:gridCol w="3041643"/>
              </a:tblGrid>
              <a:tr h="504056">
                <a:tc>
                  <a:txBody>
                    <a:bodyPr/>
                    <a:lstStyle/>
                    <a:p>
                      <a:pPr algn="ctr"/>
                      <a:endParaRPr lang="zh-CN" altLang="en-US" sz="10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zh-CN"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zh-CN" altLang="en-US" sz="10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pattFill prst="ltUpDiag">
                      <a:fgClr>
                        <a:schemeClr val="tx1"/>
                      </a:fgClr>
                      <a:bgClr>
                        <a:schemeClr val="accent4">
                          <a:lumMod val="75000"/>
                        </a:schemeClr>
                      </a:bgClr>
                    </a:pattFill>
                  </a:tcPr>
                </a:tc>
                <a:tc>
                  <a:txBody>
                    <a:bodyPr/>
                    <a:lstStyle/>
                    <a:p>
                      <a:endParaRPr lang="zh-CN"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75000"/>
                      </a:schemeClr>
                    </a:solidFill>
                  </a:tcPr>
                </a:tc>
                <a:tc>
                  <a:txBody>
                    <a:bodyPr/>
                    <a:lstStyle/>
                    <a:p>
                      <a:endParaRPr lang="zh-CN"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pattFill prst="ltUpDiag">
                      <a:fgClr>
                        <a:schemeClr val="tx1"/>
                      </a:fgClr>
                      <a:bgClr>
                        <a:schemeClr val="accent4">
                          <a:lumMod val="75000"/>
                        </a:schemeClr>
                      </a:bgClr>
                    </a:pattFill>
                  </a:tcPr>
                </a:tc>
                <a:tc>
                  <a:txBody>
                    <a:bodyPr/>
                    <a:lstStyle/>
                    <a:p>
                      <a:endParaRPr lang="zh-CN"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75000"/>
                      </a:schemeClr>
                    </a:solidFill>
                  </a:tcPr>
                </a:tc>
                <a:tc>
                  <a:txBody>
                    <a:bodyPr/>
                    <a:lstStyle/>
                    <a:p>
                      <a:endParaRPr lang="zh-CN"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pattFill prst="ltUpDiag">
                      <a:fgClr>
                        <a:schemeClr val="tx1"/>
                      </a:fgClr>
                      <a:bgClr>
                        <a:schemeClr val="accent4">
                          <a:lumMod val="75000"/>
                        </a:schemeClr>
                      </a:bgClr>
                    </a:pattFill>
                  </a:tcPr>
                </a:tc>
                <a:tc>
                  <a:txBody>
                    <a:bodyPr/>
                    <a:lstStyle/>
                    <a:p>
                      <a:endParaRPr lang="zh-CN"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75000"/>
                      </a:schemeClr>
                    </a:solidFill>
                  </a:tcPr>
                </a:tc>
                <a:tc>
                  <a:txBody>
                    <a:bodyPr/>
                    <a:lstStyle/>
                    <a:p>
                      <a:endParaRPr lang="zh-CN"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pattFill prst="ltUpDiag">
                      <a:fgClr>
                        <a:schemeClr val="tx1"/>
                      </a:fgClr>
                      <a:bgClr>
                        <a:schemeClr val="accent4">
                          <a:lumMod val="75000"/>
                        </a:schemeClr>
                      </a:bgClr>
                    </a:pattFill>
                  </a:tcPr>
                </a:tc>
                <a:tc>
                  <a:txBody>
                    <a:bodyPr/>
                    <a:lstStyle/>
                    <a:p>
                      <a:endParaRPr lang="zh-CN"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75000"/>
                      </a:schemeClr>
                    </a:solidFill>
                  </a:tcPr>
                </a:tc>
              </a:tr>
            </a:tbl>
          </a:graphicData>
        </a:graphic>
      </p:graphicFrame>
      <p:sp>
        <p:nvSpPr>
          <p:cNvPr id="68" name="文本框 67"/>
          <p:cNvSpPr txBox="1"/>
          <p:nvPr/>
        </p:nvSpPr>
        <p:spPr>
          <a:xfrm>
            <a:off x="0" y="5278943"/>
            <a:ext cx="1442652" cy="692497"/>
          </a:xfrm>
          <a:prstGeom prst="rect">
            <a:avLst/>
          </a:prstGeom>
          <a:noFill/>
        </p:spPr>
        <p:txBody>
          <a:bodyPr wrap="square" rtlCol="0" anchor="ctr" anchorCtr="0">
            <a:spAutoFit/>
          </a:bodyPr>
          <a:lstStyle/>
          <a:p>
            <a:pPr algn="ctr"/>
            <a:r>
              <a:rPr kumimoji="1" lang="en-US" altLang="zh-CN" sz="1400" dirty="0" smtClean="0">
                <a:solidFill>
                  <a:schemeClr val="accent4">
                    <a:lumMod val="75000"/>
                  </a:schemeClr>
                </a:solidFill>
              </a:rPr>
              <a:t>Non Polar </a:t>
            </a:r>
          </a:p>
          <a:p>
            <a:pPr algn="ctr"/>
            <a:r>
              <a:rPr kumimoji="1" lang="en-US" altLang="zh-CN" sz="1400" dirty="0" smtClean="0">
                <a:solidFill>
                  <a:schemeClr val="accent4">
                    <a:lumMod val="75000"/>
                  </a:schemeClr>
                </a:solidFill>
              </a:rPr>
              <a:t>extract</a:t>
            </a:r>
          </a:p>
          <a:p>
            <a:pPr algn="ctr"/>
            <a:r>
              <a:rPr kumimoji="1" lang="en-US" altLang="zh-CN" sz="1100" dirty="0" smtClean="0">
                <a:solidFill>
                  <a:schemeClr val="accent4">
                    <a:lumMod val="75000"/>
                  </a:schemeClr>
                </a:solidFill>
              </a:rPr>
              <a:t>( 0.05%)</a:t>
            </a:r>
            <a:endParaRPr kumimoji="1" lang="zh-CN" altLang="en-US" sz="1100" dirty="0">
              <a:solidFill>
                <a:schemeClr val="accent4">
                  <a:lumMod val="75000"/>
                </a:schemeClr>
              </a:solidFill>
            </a:endParaRPr>
          </a:p>
        </p:txBody>
      </p:sp>
      <p:sp>
        <p:nvSpPr>
          <p:cNvPr id="69" name="下箭头 68"/>
          <p:cNvSpPr/>
          <p:nvPr/>
        </p:nvSpPr>
        <p:spPr bwMode="auto">
          <a:xfrm>
            <a:off x="1861397" y="5206935"/>
            <a:ext cx="144016" cy="144016"/>
          </a:xfrm>
          <a:prstGeom prst="downArrow">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Geneva"/>
            </a:endParaRPr>
          </a:p>
        </p:txBody>
      </p:sp>
      <p:sp>
        <p:nvSpPr>
          <p:cNvPr id="72" name="下箭头 71"/>
          <p:cNvSpPr/>
          <p:nvPr/>
        </p:nvSpPr>
        <p:spPr bwMode="auto">
          <a:xfrm>
            <a:off x="2524727" y="5198746"/>
            <a:ext cx="144016" cy="144016"/>
          </a:xfrm>
          <a:prstGeom prst="downArrow">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Geneva"/>
            </a:endParaRPr>
          </a:p>
        </p:txBody>
      </p:sp>
      <p:sp>
        <p:nvSpPr>
          <p:cNvPr id="73" name="下箭头 72"/>
          <p:cNvSpPr/>
          <p:nvPr/>
        </p:nvSpPr>
        <p:spPr bwMode="auto">
          <a:xfrm>
            <a:off x="3465419" y="5205156"/>
            <a:ext cx="144016" cy="144016"/>
          </a:xfrm>
          <a:prstGeom prst="downArrow">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Geneva"/>
            </a:endParaRPr>
          </a:p>
        </p:txBody>
      </p:sp>
      <p:sp>
        <p:nvSpPr>
          <p:cNvPr id="75" name="下箭头 74"/>
          <p:cNvSpPr/>
          <p:nvPr/>
        </p:nvSpPr>
        <p:spPr bwMode="auto">
          <a:xfrm>
            <a:off x="4420709" y="5196967"/>
            <a:ext cx="144016" cy="144016"/>
          </a:xfrm>
          <a:prstGeom prst="downArrow">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Geneva"/>
            </a:endParaRPr>
          </a:p>
        </p:txBody>
      </p:sp>
      <p:cxnSp>
        <p:nvCxnSpPr>
          <p:cNvPr id="82" name="直线连接符 81"/>
          <p:cNvCxnSpPr/>
          <p:nvPr/>
        </p:nvCxnSpPr>
        <p:spPr bwMode="auto">
          <a:xfrm>
            <a:off x="3302766" y="6167972"/>
            <a:ext cx="0" cy="14401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83" name="直线连接符 82"/>
          <p:cNvCxnSpPr/>
          <p:nvPr/>
        </p:nvCxnSpPr>
        <p:spPr bwMode="auto">
          <a:xfrm>
            <a:off x="3784500" y="6167972"/>
            <a:ext cx="0" cy="14401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85" name="直线连接符 84"/>
          <p:cNvCxnSpPr/>
          <p:nvPr/>
        </p:nvCxnSpPr>
        <p:spPr bwMode="auto">
          <a:xfrm>
            <a:off x="4258056" y="6174382"/>
            <a:ext cx="0" cy="14401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86" name="直线连接符 85"/>
          <p:cNvCxnSpPr/>
          <p:nvPr/>
        </p:nvCxnSpPr>
        <p:spPr bwMode="auto">
          <a:xfrm>
            <a:off x="4717014" y="6166193"/>
            <a:ext cx="0" cy="144016"/>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nvGrpSpPr>
          <p:cNvPr id="89" name="Group 88"/>
          <p:cNvGrpSpPr/>
          <p:nvPr/>
        </p:nvGrpSpPr>
        <p:grpSpPr>
          <a:xfrm>
            <a:off x="1475656" y="1653284"/>
            <a:ext cx="4555690" cy="2916390"/>
            <a:chOff x="1475656" y="1653284"/>
            <a:chExt cx="4555690" cy="2916390"/>
          </a:xfrm>
        </p:grpSpPr>
        <p:pic>
          <p:nvPicPr>
            <p:cNvPr id="35" name="图片 34"/>
            <p:cNvPicPr>
              <a:picLocks noChangeAspect="1"/>
            </p:cNvPicPr>
            <p:nvPr/>
          </p:nvPicPr>
          <p:blipFill>
            <a:blip r:embed="rId5"/>
            <a:stretch>
              <a:fillRect/>
            </a:stretch>
          </p:blipFill>
          <p:spPr>
            <a:xfrm>
              <a:off x="1879482" y="1662894"/>
              <a:ext cx="576064" cy="1060137"/>
            </a:xfrm>
            <a:prstGeom prst="rect">
              <a:avLst/>
            </a:prstGeom>
          </p:spPr>
        </p:pic>
        <p:sp>
          <p:nvSpPr>
            <p:cNvPr id="10" name="文本框 9"/>
            <p:cNvSpPr txBox="1"/>
            <p:nvPr/>
          </p:nvSpPr>
          <p:spPr>
            <a:xfrm>
              <a:off x="1475656" y="2132856"/>
              <a:ext cx="648072" cy="307777"/>
            </a:xfrm>
            <a:prstGeom prst="rect">
              <a:avLst/>
            </a:prstGeom>
            <a:noFill/>
          </p:spPr>
          <p:txBody>
            <a:bodyPr wrap="square" rtlCol="0">
              <a:spAutoFit/>
            </a:bodyPr>
            <a:lstStyle/>
            <a:p>
              <a:pPr algn="ctr"/>
              <a:r>
                <a:rPr kumimoji="1" lang="en-US" altLang="zh-CN" sz="1400" b="1" dirty="0" smtClean="0"/>
                <a:t>AOM</a:t>
              </a:r>
              <a:endParaRPr kumimoji="1" lang="zh-CN" altLang="en-US" sz="1400" b="1" dirty="0"/>
            </a:p>
          </p:txBody>
        </p:sp>
        <p:grpSp>
          <p:nvGrpSpPr>
            <p:cNvPr id="88" name="Group 87"/>
            <p:cNvGrpSpPr/>
            <p:nvPr/>
          </p:nvGrpSpPr>
          <p:grpSpPr>
            <a:xfrm>
              <a:off x="2513443" y="1653284"/>
              <a:ext cx="3517903" cy="2916390"/>
              <a:chOff x="2513443" y="1653284"/>
              <a:chExt cx="3517903" cy="2916390"/>
            </a:xfrm>
          </p:grpSpPr>
          <p:grpSp>
            <p:nvGrpSpPr>
              <p:cNvPr id="28" name="组 27"/>
              <p:cNvGrpSpPr/>
              <p:nvPr/>
            </p:nvGrpSpPr>
            <p:grpSpPr>
              <a:xfrm>
                <a:off x="2513443" y="1675152"/>
                <a:ext cx="690405" cy="2894522"/>
                <a:chOff x="2513443" y="1675152"/>
                <a:chExt cx="690405" cy="2894522"/>
              </a:xfrm>
            </p:grpSpPr>
            <p:grpSp>
              <p:nvGrpSpPr>
                <p:cNvPr id="26" name="组 25"/>
                <p:cNvGrpSpPr/>
                <p:nvPr/>
              </p:nvGrpSpPr>
              <p:grpSpPr>
                <a:xfrm>
                  <a:off x="2530118" y="1675152"/>
                  <a:ext cx="673730" cy="2894522"/>
                  <a:chOff x="2530118" y="1675152"/>
                  <a:chExt cx="673730" cy="2894522"/>
                </a:xfrm>
              </p:grpSpPr>
              <p:pic>
                <p:nvPicPr>
                  <p:cNvPr id="22" name="图片 21"/>
                  <p:cNvPicPr>
                    <a:picLocks noChangeAspect="1"/>
                  </p:cNvPicPr>
                  <p:nvPr/>
                </p:nvPicPr>
                <p:blipFill>
                  <a:blip r:embed="rId6"/>
                  <a:stretch>
                    <a:fillRect/>
                  </a:stretch>
                </p:blipFill>
                <p:spPr>
                  <a:xfrm flipH="1">
                    <a:off x="2548658" y="1675152"/>
                    <a:ext cx="655190" cy="1075184"/>
                  </a:xfrm>
                  <a:prstGeom prst="rect">
                    <a:avLst/>
                  </a:prstGeom>
                </p:spPr>
              </p:pic>
              <p:grpSp>
                <p:nvGrpSpPr>
                  <p:cNvPr id="36" name="组 35"/>
                  <p:cNvGrpSpPr/>
                  <p:nvPr/>
                </p:nvGrpSpPr>
                <p:grpSpPr>
                  <a:xfrm>
                    <a:off x="2530118" y="2683264"/>
                    <a:ext cx="144016" cy="1886410"/>
                    <a:chOff x="2123728" y="2550702"/>
                    <a:chExt cx="144016" cy="1886410"/>
                  </a:xfrm>
                </p:grpSpPr>
                <p:sp>
                  <p:nvSpPr>
                    <p:cNvPr id="37" name="下箭头 36"/>
                    <p:cNvSpPr/>
                    <p:nvPr/>
                  </p:nvSpPr>
                  <p:spPr bwMode="auto">
                    <a:xfrm>
                      <a:off x="2123728" y="2550702"/>
                      <a:ext cx="144016" cy="144016"/>
                    </a:xfrm>
                    <a:prstGeom prst="downArrow">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Geneva"/>
                      </a:endParaRPr>
                    </a:p>
                  </p:txBody>
                </p:sp>
                <p:sp>
                  <p:nvSpPr>
                    <p:cNvPr id="38" name="下箭头 37"/>
                    <p:cNvSpPr/>
                    <p:nvPr/>
                  </p:nvSpPr>
                  <p:spPr bwMode="auto">
                    <a:xfrm>
                      <a:off x="2123728" y="4293096"/>
                      <a:ext cx="144016" cy="144016"/>
                    </a:xfrm>
                    <a:prstGeom prst="downArrow">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Geneva"/>
                      </a:endParaRPr>
                    </a:p>
                  </p:txBody>
                </p:sp>
                <p:sp>
                  <p:nvSpPr>
                    <p:cNvPr id="39" name="下箭头 38"/>
                    <p:cNvSpPr/>
                    <p:nvPr/>
                  </p:nvSpPr>
                  <p:spPr bwMode="auto">
                    <a:xfrm>
                      <a:off x="2123728" y="3414059"/>
                      <a:ext cx="144016" cy="144016"/>
                    </a:xfrm>
                    <a:prstGeom prst="downArrow">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Geneva"/>
                      </a:endParaRPr>
                    </a:p>
                  </p:txBody>
                </p:sp>
              </p:grpSp>
            </p:grpSp>
            <p:sp>
              <p:nvSpPr>
                <p:cNvPr id="45" name="文本框 44"/>
                <p:cNvSpPr txBox="1"/>
                <p:nvPr/>
              </p:nvSpPr>
              <p:spPr>
                <a:xfrm>
                  <a:off x="2513443" y="1844824"/>
                  <a:ext cx="648072" cy="307777"/>
                </a:xfrm>
                <a:prstGeom prst="rect">
                  <a:avLst/>
                </a:prstGeom>
                <a:noFill/>
              </p:spPr>
              <p:txBody>
                <a:bodyPr wrap="square" rtlCol="0">
                  <a:spAutoFit/>
                </a:bodyPr>
                <a:lstStyle/>
                <a:p>
                  <a:pPr algn="ctr"/>
                  <a:r>
                    <a:rPr kumimoji="1" lang="en-US" altLang="zh-CN" sz="1400" b="1" dirty="0" smtClean="0"/>
                    <a:t>DSS</a:t>
                  </a:r>
                  <a:endParaRPr kumimoji="1" lang="zh-CN" altLang="en-US" sz="1400" b="1" dirty="0"/>
                </a:p>
              </p:txBody>
            </p:sp>
          </p:grpSp>
          <p:grpSp>
            <p:nvGrpSpPr>
              <p:cNvPr id="52" name="组 51"/>
              <p:cNvGrpSpPr/>
              <p:nvPr/>
            </p:nvGrpSpPr>
            <p:grpSpPr>
              <a:xfrm>
                <a:off x="3452123" y="1662894"/>
                <a:ext cx="690405" cy="2894522"/>
                <a:chOff x="2513443" y="1675152"/>
                <a:chExt cx="690405" cy="2894522"/>
              </a:xfrm>
            </p:grpSpPr>
            <p:grpSp>
              <p:nvGrpSpPr>
                <p:cNvPr id="53" name="组 52"/>
                <p:cNvGrpSpPr/>
                <p:nvPr/>
              </p:nvGrpSpPr>
              <p:grpSpPr>
                <a:xfrm>
                  <a:off x="2530118" y="1675152"/>
                  <a:ext cx="673730" cy="2894522"/>
                  <a:chOff x="2530118" y="1675152"/>
                  <a:chExt cx="673730" cy="2894522"/>
                </a:xfrm>
              </p:grpSpPr>
              <p:pic>
                <p:nvPicPr>
                  <p:cNvPr id="55" name="图片 54"/>
                  <p:cNvPicPr>
                    <a:picLocks noChangeAspect="1"/>
                  </p:cNvPicPr>
                  <p:nvPr/>
                </p:nvPicPr>
                <p:blipFill>
                  <a:blip r:embed="rId6"/>
                  <a:stretch>
                    <a:fillRect/>
                  </a:stretch>
                </p:blipFill>
                <p:spPr>
                  <a:xfrm flipH="1">
                    <a:off x="2548658" y="1675152"/>
                    <a:ext cx="655190" cy="1075184"/>
                  </a:xfrm>
                  <a:prstGeom prst="rect">
                    <a:avLst/>
                  </a:prstGeom>
                </p:spPr>
              </p:pic>
              <p:grpSp>
                <p:nvGrpSpPr>
                  <p:cNvPr id="56" name="组 55"/>
                  <p:cNvGrpSpPr/>
                  <p:nvPr/>
                </p:nvGrpSpPr>
                <p:grpSpPr>
                  <a:xfrm>
                    <a:off x="2530118" y="2683264"/>
                    <a:ext cx="144016" cy="1886410"/>
                    <a:chOff x="2123728" y="2550702"/>
                    <a:chExt cx="144016" cy="1886410"/>
                  </a:xfrm>
                </p:grpSpPr>
                <p:sp>
                  <p:nvSpPr>
                    <p:cNvPr id="57" name="下箭头 56"/>
                    <p:cNvSpPr/>
                    <p:nvPr/>
                  </p:nvSpPr>
                  <p:spPr bwMode="auto">
                    <a:xfrm>
                      <a:off x="2123728" y="2550702"/>
                      <a:ext cx="144016" cy="144016"/>
                    </a:xfrm>
                    <a:prstGeom prst="downArrow">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Geneva"/>
                      </a:endParaRPr>
                    </a:p>
                  </p:txBody>
                </p:sp>
                <p:sp>
                  <p:nvSpPr>
                    <p:cNvPr id="58" name="下箭头 57"/>
                    <p:cNvSpPr/>
                    <p:nvPr/>
                  </p:nvSpPr>
                  <p:spPr bwMode="auto">
                    <a:xfrm>
                      <a:off x="2123728" y="4293096"/>
                      <a:ext cx="144016" cy="144016"/>
                    </a:xfrm>
                    <a:prstGeom prst="downArrow">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Geneva"/>
                      </a:endParaRPr>
                    </a:p>
                  </p:txBody>
                </p:sp>
                <p:sp>
                  <p:nvSpPr>
                    <p:cNvPr id="59" name="下箭头 58"/>
                    <p:cNvSpPr/>
                    <p:nvPr/>
                  </p:nvSpPr>
                  <p:spPr bwMode="auto">
                    <a:xfrm>
                      <a:off x="2123728" y="3414059"/>
                      <a:ext cx="144016" cy="144016"/>
                    </a:xfrm>
                    <a:prstGeom prst="downArrow">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Geneva"/>
                      </a:endParaRPr>
                    </a:p>
                  </p:txBody>
                </p:sp>
              </p:grpSp>
            </p:grpSp>
            <p:sp>
              <p:nvSpPr>
                <p:cNvPr id="54" name="文本框 53"/>
                <p:cNvSpPr txBox="1"/>
                <p:nvPr/>
              </p:nvSpPr>
              <p:spPr>
                <a:xfrm>
                  <a:off x="2513443" y="1844824"/>
                  <a:ext cx="648072" cy="307777"/>
                </a:xfrm>
                <a:prstGeom prst="rect">
                  <a:avLst/>
                </a:prstGeom>
                <a:noFill/>
              </p:spPr>
              <p:txBody>
                <a:bodyPr wrap="square" rtlCol="0">
                  <a:spAutoFit/>
                </a:bodyPr>
                <a:lstStyle/>
                <a:p>
                  <a:pPr algn="ctr"/>
                  <a:r>
                    <a:rPr kumimoji="1" lang="en-US" altLang="zh-CN" sz="1400" b="1" dirty="0" smtClean="0"/>
                    <a:t>DSS</a:t>
                  </a:r>
                  <a:endParaRPr kumimoji="1" lang="zh-CN" altLang="en-US" sz="1400" b="1" dirty="0"/>
                </a:p>
              </p:txBody>
            </p:sp>
          </p:grpSp>
          <p:grpSp>
            <p:nvGrpSpPr>
              <p:cNvPr id="60" name="组 59"/>
              <p:cNvGrpSpPr/>
              <p:nvPr/>
            </p:nvGrpSpPr>
            <p:grpSpPr>
              <a:xfrm>
                <a:off x="4385651" y="1661473"/>
                <a:ext cx="690405" cy="2894522"/>
                <a:chOff x="2513443" y="1675152"/>
                <a:chExt cx="690405" cy="2894522"/>
              </a:xfrm>
            </p:grpSpPr>
            <p:grpSp>
              <p:nvGrpSpPr>
                <p:cNvPr id="61" name="组 60"/>
                <p:cNvGrpSpPr/>
                <p:nvPr/>
              </p:nvGrpSpPr>
              <p:grpSpPr>
                <a:xfrm>
                  <a:off x="2530118" y="1675152"/>
                  <a:ext cx="673730" cy="2894522"/>
                  <a:chOff x="2530118" y="1675152"/>
                  <a:chExt cx="673730" cy="2894522"/>
                </a:xfrm>
              </p:grpSpPr>
              <p:pic>
                <p:nvPicPr>
                  <p:cNvPr id="63" name="图片 62"/>
                  <p:cNvPicPr>
                    <a:picLocks noChangeAspect="1"/>
                  </p:cNvPicPr>
                  <p:nvPr/>
                </p:nvPicPr>
                <p:blipFill>
                  <a:blip r:embed="rId6"/>
                  <a:stretch>
                    <a:fillRect/>
                  </a:stretch>
                </p:blipFill>
                <p:spPr>
                  <a:xfrm flipH="1">
                    <a:off x="2548658" y="1675152"/>
                    <a:ext cx="655190" cy="1075184"/>
                  </a:xfrm>
                  <a:prstGeom prst="rect">
                    <a:avLst/>
                  </a:prstGeom>
                </p:spPr>
              </p:pic>
              <p:grpSp>
                <p:nvGrpSpPr>
                  <p:cNvPr id="64" name="组 63"/>
                  <p:cNvGrpSpPr/>
                  <p:nvPr/>
                </p:nvGrpSpPr>
                <p:grpSpPr>
                  <a:xfrm>
                    <a:off x="2530118" y="2683264"/>
                    <a:ext cx="144016" cy="1886410"/>
                    <a:chOff x="2123728" y="2550702"/>
                    <a:chExt cx="144016" cy="1886410"/>
                  </a:xfrm>
                </p:grpSpPr>
                <p:sp>
                  <p:nvSpPr>
                    <p:cNvPr id="65" name="下箭头 64"/>
                    <p:cNvSpPr/>
                    <p:nvPr/>
                  </p:nvSpPr>
                  <p:spPr bwMode="auto">
                    <a:xfrm>
                      <a:off x="2123728" y="2550702"/>
                      <a:ext cx="144016" cy="144016"/>
                    </a:xfrm>
                    <a:prstGeom prst="downArrow">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Geneva"/>
                      </a:endParaRPr>
                    </a:p>
                  </p:txBody>
                </p:sp>
                <p:sp>
                  <p:nvSpPr>
                    <p:cNvPr id="66" name="下箭头 65"/>
                    <p:cNvSpPr/>
                    <p:nvPr/>
                  </p:nvSpPr>
                  <p:spPr bwMode="auto">
                    <a:xfrm>
                      <a:off x="2123728" y="4293096"/>
                      <a:ext cx="144016" cy="144016"/>
                    </a:xfrm>
                    <a:prstGeom prst="downArrow">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Geneva"/>
                      </a:endParaRPr>
                    </a:p>
                  </p:txBody>
                </p:sp>
                <p:sp>
                  <p:nvSpPr>
                    <p:cNvPr id="67" name="下箭头 66"/>
                    <p:cNvSpPr/>
                    <p:nvPr/>
                  </p:nvSpPr>
                  <p:spPr bwMode="auto">
                    <a:xfrm>
                      <a:off x="2123728" y="3414059"/>
                      <a:ext cx="144016" cy="144016"/>
                    </a:xfrm>
                    <a:prstGeom prst="downArrow">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Geneva"/>
                      </a:endParaRPr>
                    </a:p>
                  </p:txBody>
                </p:sp>
              </p:grpSp>
            </p:grpSp>
            <p:sp>
              <p:nvSpPr>
                <p:cNvPr id="62" name="文本框 61"/>
                <p:cNvSpPr txBox="1"/>
                <p:nvPr/>
              </p:nvSpPr>
              <p:spPr>
                <a:xfrm>
                  <a:off x="2513443" y="1844824"/>
                  <a:ext cx="648072" cy="307777"/>
                </a:xfrm>
                <a:prstGeom prst="rect">
                  <a:avLst/>
                </a:prstGeom>
                <a:noFill/>
              </p:spPr>
              <p:txBody>
                <a:bodyPr wrap="square" rtlCol="0">
                  <a:spAutoFit/>
                </a:bodyPr>
                <a:lstStyle/>
                <a:p>
                  <a:pPr algn="ctr"/>
                  <a:r>
                    <a:rPr kumimoji="1" lang="en-US" altLang="zh-CN" sz="1400" b="1" dirty="0" smtClean="0"/>
                    <a:t>DSS</a:t>
                  </a:r>
                  <a:endParaRPr kumimoji="1" lang="zh-CN" altLang="en-US" sz="1400" b="1" dirty="0"/>
                </a:p>
              </p:txBody>
            </p:sp>
          </p:grpSp>
          <p:grpSp>
            <p:nvGrpSpPr>
              <p:cNvPr id="70" name="组 69"/>
              <p:cNvGrpSpPr/>
              <p:nvPr/>
            </p:nvGrpSpPr>
            <p:grpSpPr>
              <a:xfrm>
                <a:off x="5340941" y="1653284"/>
                <a:ext cx="690405" cy="2894522"/>
                <a:chOff x="2513443" y="1675152"/>
                <a:chExt cx="690405" cy="2894522"/>
              </a:xfrm>
            </p:grpSpPr>
            <p:grpSp>
              <p:nvGrpSpPr>
                <p:cNvPr id="71" name="组 70"/>
                <p:cNvGrpSpPr/>
                <p:nvPr/>
              </p:nvGrpSpPr>
              <p:grpSpPr>
                <a:xfrm>
                  <a:off x="2530118" y="1675152"/>
                  <a:ext cx="673730" cy="2894522"/>
                  <a:chOff x="2530118" y="1675152"/>
                  <a:chExt cx="673730" cy="2894522"/>
                </a:xfrm>
              </p:grpSpPr>
              <p:pic>
                <p:nvPicPr>
                  <p:cNvPr id="76" name="图片 75"/>
                  <p:cNvPicPr>
                    <a:picLocks noChangeAspect="1"/>
                  </p:cNvPicPr>
                  <p:nvPr/>
                </p:nvPicPr>
                <p:blipFill>
                  <a:blip r:embed="rId6"/>
                  <a:stretch>
                    <a:fillRect/>
                  </a:stretch>
                </p:blipFill>
                <p:spPr>
                  <a:xfrm flipH="1">
                    <a:off x="2548658" y="1675152"/>
                    <a:ext cx="655190" cy="1075184"/>
                  </a:xfrm>
                  <a:prstGeom prst="rect">
                    <a:avLst/>
                  </a:prstGeom>
                </p:spPr>
              </p:pic>
              <p:grpSp>
                <p:nvGrpSpPr>
                  <p:cNvPr id="77" name="组 76"/>
                  <p:cNvGrpSpPr/>
                  <p:nvPr/>
                </p:nvGrpSpPr>
                <p:grpSpPr>
                  <a:xfrm>
                    <a:off x="2530118" y="2683264"/>
                    <a:ext cx="144016" cy="1886410"/>
                    <a:chOff x="2123728" y="2550702"/>
                    <a:chExt cx="144016" cy="1886410"/>
                  </a:xfrm>
                </p:grpSpPr>
                <p:sp>
                  <p:nvSpPr>
                    <p:cNvPr id="78" name="下箭头 77"/>
                    <p:cNvSpPr/>
                    <p:nvPr/>
                  </p:nvSpPr>
                  <p:spPr bwMode="auto">
                    <a:xfrm>
                      <a:off x="2123728" y="2550702"/>
                      <a:ext cx="144016" cy="144016"/>
                    </a:xfrm>
                    <a:prstGeom prst="downArrow">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Geneva"/>
                      </a:endParaRPr>
                    </a:p>
                  </p:txBody>
                </p:sp>
                <p:sp>
                  <p:nvSpPr>
                    <p:cNvPr id="79" name="下箭头 78"/>
                    <p:cNvSpPr/>
                    <p:nvPr/>
                  </p:nvSpPr>
                  <p:spPr bwMode="auto">
                    <a:xfrm>
                      <a:off x="2123728" y="4293096"/>
                      <a:ext cx="144016" cy="144016"/>
                    </a:xfrm>
                    <a:prstGeom prst="downArrow">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Geneva"/>
                      </a:endParaRPr>
                    </a:p>
                  </p:txBody>
                </p:sp>
                <p:sp>
                  <p:nvSpPr>
                    <p:cNvPr id="80" name="下箭头 79"/>
                    <p:cNvSpPr/>
                    <p:nvPr/>
                  </p:nvSpPr>
                  <p:spPr bwMode="auto">
                    <a:xfrm>
                      <a:off x="2123728" y="3414059"/>
                      <a:ext cx="144016" cy="144016"/>
                    </a:xfrm>
                    <a:prstGeom prst="downArrow">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Geneva"/>
                      </a:endParaRPr>
                    </a:p>
                  </p:txBody>
                </p:sp>
              </p:grpSp>
            </p:grpSp>
            <p:sp>
              <p:nvSpPr>
                <p:cNvPr id="74" name="文本框 73"/>
                <p:cNvSpPr txBox="1"/>
                <p:nvPr/>
              </p:nvSpPr>
              <p:spPr>
                <a:xfrm>
                  <a:off x="2513443" y="1844824"/>
                  <a:ext cx="648072" cy="307777"/>
                </a:xfrm>
                <a:prstGeom prst="rect">
                  <a:avLst/>
                </a:prstGeom>
                <a:noFill/>
              </p:spPr>
              <p:txBody>
                <a:bodyPr wrap="square" rtlCol="0">
                  <a:spAutoFit/>
                </a:bodyPr>
                <a:lstStyle/>
                <a:p>
                  <a:pPr algn="ctr"/>
                  <a:r>
                    <a:rPr kumimoji="1" lang="en-US" altLang="zh-CN" sz="1400" b="1" dirty="0" smtClean="0"/>
                    <a:t>DSS</a:t>
                  </a:r>
                  <a:endParaRPr kumimoji="1" lang="zh-CN" altLang="en-US" sz="1400" b="1" dirty="0"/>
                </a:p>
              </p:txBody>
            </p:sp>
          </p:grpSp>
        </p:grpSp>
      </p:grpSp>
      <p:sp>
        <p:nvSpPr>
          <p:cNvPr id="81" name="下箭头 80"/>
          <p:cNvSpPr/>
          <p:nvPr/>
        </p:nvSpPr>
        <p:spPr bwMode="auto">
          <a:xfrm>
            <a:off x="5375999" y="5188778"/>
            <a:ext cx="144016" cy="144016"/>
          </a:xfrm>
          <a:prstGeom prst="downArrow">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Geneva"/>
            </a:endParaRPr>
          </a:p>
        </p:txBody>
      </p:sp>
      <p:cxnSp>
        <p:nvCxnSpPr>
          <p:cNvPr id="84" name="直线连接符 83"/>
          <p:cNvCxnSpPr/>
          <p:nvPr/>
        </p:nvCxnSpPr>
        <p:spPr bwMode="auto">
          <a:xfrm>
            <a:off x="5205168" y="6158004"/>
            <a:ext cx="0" cy="14401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87" name="直线连接符 86"/>
          <p:cNvCxnSpPr/>
          <p:nvPr/>
        </p:nvCxnSpPr>
        <p:spPr bwMode="auto">
          <a:xfrm>
            <a:off x="5693322" y="6164414"/>
            <a:ext cx="0" cy="144016"/>
          </a:xfrm>
          <a:prstGeom prst="line">
            <a:avLst/>
          </a:prstGeom>
          <a:solidFill>
            <a:schemeClr val="accent1"/>
          </a:solidFill>
          <a:ln w="127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72357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(cont’d)</a:t>
            </a:r>
            <a:endParaRPr lang="en-US" dirty="0"/>
          </a:p>
        </p:txBody>
      </p:sp>
      <p:sp>
        <p:nvSpPr>
          <p:cNvPr id="3" name="Content Placeholder 2"/>
          <p:cNvSpPr>
            <a:spLocks noGrp="1"/>
          </p:cNvSpPr>
          <p:nvPr>
            <p:ph idx="1"/>
          </p:nvPr>
        </p:nvSpPr>
        <p:spPr/>
        <p:txBody>
          <a:bodyPr/>
          <a:lstStyle/>
          <a:p>
            <a:r>
              <a:rPr lang="en-US" dirty="0" smtClean="0"/>
              <a:t>After 20 weeks on diet, mice were sacrificed</a:t>
            </a:r>
          </a:p>
          <a:p>
            <a:r>
              <a:rPr lang="en-US" dirty="0" smtClean="0"/>
              <a:t>Number and volume of colon tumors was assessed</a:t>
            </a:r>
          </a:p>
          <a:p>
            <a:r>
              <a:rPr lang="en-US" dirty="0" smtClean="0"/>
              <a:t>Tissues were fixed and analyzed for the presence of inflammatory markers (ELISA) and changes in expression of pro-inflammatory genes (PCR) </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01639"/>
            <a:ext cx="8229600" cy="645115"/>
          </a:xfrm>
        </p:spPr>
        <p:txBody>
          <a:bodyPr>
            <a:normAutofit fontScale="90000"/>
          </a:bodyPr>
          <a:lstStyle/>
          <a:p>
            <a:r>
              <a:rPr kumimoji="1" lang="en-US" altLang="zh-CN" dirty="0" smtClean="0"/>
              <a:t>Results</a:t>
            </a:r>
            <a:br>
              <a:rPr kumimoji="1" lang="en-US" altLang="zh-CN" dirty="0" smtClean="0"/>
            </a:br>
            <a:endParaRPr kumimoji="1" lang="zh-CN" altLang="en-US" dirty="0"/>
          </a:p>
        </p:txBody>
      </p:sp>
      <p:pic>
        <p:nvPicPr>
          <p:cNvPr id="6" name="图片 5"/>
          <p:cNvPicPr>
            <a:picLocks noChangeAspect="1"/>
          </p:cNvPicPr>
          <p:nvPr/>
        </p:nvPicPr>
        <p:blipFill>
          <a:blip r:embed="rId2"/>
          <a:stretch>
            <a:fillRect/>
          </a:stretch>
        </p:blipFill>
        <p:spPr>
          <a:xfrm>
            <a:off x="1562903" y="589913"/>
            <a:ext cx="6057692" cy="6289407"/>
          </a:xfrm>
          <a:prstGeom prst="rect">
            <a:avLst/>
          </a:prstGeom>
        </p:spPr>
      </p:pic>
      <p:sp>
        <p:nvSpPr>
          <p:cNvPr id="4" name="TextBox 3"/>
          <p:cNvSpPr txBox="1"/>
          <p:nvPr/>
        </p:nvSpPr>
        <p:spPr>
          <a:xfrm>
            <a:off x="2136109" y="662088"/>
            <a:ext cx="5118774" cy="400110"/>
          </a:xfrm>
          <a:prstGeom prst="rect">
            <a:avLst/>
          </a:prstGeom>
          <a:solidFill>
            <a:schemeClr val="bg1"/>
          </a:solidFill>
        </p:spPr>
        <p:txBody>
          <a:bodyPr wrap="none" rtlCol="0">
            <a:spAutoFit/>
          </a:bodyPr>
          <a:lstStyle/>
          <a:p>
            <a:r>
              <a:rPr lang="en-US" sz="2000" dirty="0" smtClean="0"/>
              <a:t>Figure 3: Average number of tumors per mouse</a:t>
            </a:r>
            <a:endParaRPr lang="en-US" sz="2000" dirty="0"/>
          </a:p>
        </p:txBody>
      </p:sp>
    </p:spTree>
    <p:extLst>
      <p:ext uri="{BB962C8B-B14F-4D97-AF65-F5344CB8AC3E}">
        <p14:creationId xmlns:p14="http://schemas.microsoft.com/office/powerpoint/2010/main" val="142964923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57846"/>
            <a:ext cx="8229600" cy="937100"/>
          </a:xfrm>
        </p:spPr>
        <p:txBody>
          <a:bodyPr/>
          <a:lstStyle/>
          <a:p>
            <a:r>
              <a:rPr kumimoji="1" lang="en-US" altLang="zh-CN" dirty="0" smtClean="0"/>
              <a:t>Results</a:t>
            </a:r>
            <a:endParaRPr kumimoji="1" lang="zh-CN" altLang="en-US" dirty="0"/>
          </a:p>
        </p:txBody>
      </p:sp>
      <p:pic>
        <p:nvPicPr>
          <p:cNvPr id="7" name="图片 6"/>
          <p:cNvPicPr>
            <a:picLocks noChangeAspect="1"/>
          </p:cNvPicPr>
          <p:nvPr/>
        </p:nvPicPr>
        <p:blipFill>
          <a:blip r:embed="rId2"/>
          <a:stretch>
            <a:fillRect/>
          </a:stretch>
        </p:blipFill>
        <p:spPr>
          <a:xfrm>
            <a:off x="0" y="1094946"/>
            <a:ext cx="4452482" cy="5483026"/>
          </a:xfrm>
          <a:prstGeom prst="rect">
            <a:avLst/>
          </a:prstGeom>
        </p:spPr>
      </p:pic>
      <p:pic>
        <p:nvPicPr>
          <p:cNvPr id="8" name="图片 7"/>
          <p:cNvPicPr>
            <a:picLocks noChangeAspect="1"/>
          </p:cNvPicPr>
          <p:nvPr/>
        </p:nvPicPr>
        <p:blipFill>
          <a:blip r:embed="rId3"/>
          <a:stretch>
            <a:fillRect/>
          </a:stretch>
        </p:blipFill>
        <p:spPr>
          <a:xfrm>
            <a:off x="4452482" y="1163396"/>
            <a:ext cx="4620163" cy="5557265"/>
          </a:xfrm>
          <a:prstGeom prst="rect">
            <a:avLst/>
          </a:prstGeom>
        </p:spPr>
      </p:pic>
      <p:sp>
        <p:nvSpPr>
          <p:cNvPr id="5" name="TextBox 4"/>
          <p:cNvSpPr txBox="1"/>
          <p:nvPr/>
        </p:nvSpPr>
        <p:spPr>
          <a:xfrm>
            <a:off x="756797" y="1094946"/>
            <a:ext cx="7933006" cy="400110"/>
          </a:xfrm>
          <a:prstGeom prst="rect">
            <a:avLst/>
          </a:prstGeom>
          <a:solidFill>
            <a:schemeClr val="bg1"/>
          </a:solidFill>
        </p:spPr>
        <p:txBody>
          <a:bodyPr wrap="none" rtlCol="0">
            <a:spAutoFit/>
          </a:bodyPr>
          <a:lstStyle/>
          <a:p>
            <a:r>
              <a:rPr lang="en-US" sz="2000" dirty="0" smtClean="0"/>
              <a:t>Figure 4: Average tumor volume recorded (a) per tumor and (b) per mouse</a:t>
            </a:r>
            <a:endParaRPr lang="en-US" sz="2000" dirty="0"/>
          </a:p>
        </p:txBody>
      </p:sp>
    </p:spTree>
    <p:extLst>
      <p:ext uri="{BB962C8B-B14F-4D97-AF65-F5344CB8AC3E}">
        <p14:creationId xmlns:p14="http://schemas.microsoft.com/office/powerpoint/2010/main" val="266751476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066970402"/>
              </p:ext>
            </p:extLst>
          </p:nvPr>
        </p:nvGraphicFramePr>
        <p:xfrm>
          <a:off x="457200" y="996287"/>
          <a:ext cx="8369300" cy="582274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36541" y="0"/>
            <a:ext cx="8907459" cy="954107"/>
          </a:xfrm>
          <a:prstGeom prst="rect">
            <a:avLst/>
          </a:prstGeom>
          <a:noFill/>
        </p:spPr>
        <p:txBody>
          <a:bodyPr wrap="square" rtlCol="0">
            <a:spAutoFit/>
          </a:bodyPr>
          <a:lstStyle/>
          <a:p>
            <a:r>
              <a:rPr lang="en-US" sz="2800" dirty="0" smtClean="0"/>
              <a:t>Levels of pro-inflammatory markers in tissues decreased in response to diet enriched in cranberry powder or extracts</a:t>
            </a:r>
            <a:endParaRPr lang="en-US" sz="2800" dirty="0"/>
          </a:p>
        </p:txBody>
      </p:sp>
      <p:sp>
        <p:nvSpPr>
          <p:cNvPr id="5" name="TextBox 4"/>
          <p:cNvSpPr txBox="1"/>
          <p:nvPr/>
        </p:nvSpPr>
        <p:spPr>
          <a:xfrm>
            <a:off x="7274257" y="1392072"/>
            <a:ext cx="1869743" cy="1477328"/>
          </a:xfrm>
          <a:prstGeom prst="rect">
            <a:avLst/>
          </a:prstGeom>
          <a:noFill/>
        </p:spPr>
        <p:txBody>
          <a:bodyPr wrap="square" rtlCol="0">
            <a:spAutoFit/>
          </a:bodyPr>
          <a:lstStyle/>
          <a:p>
            <a:r>
              <a:rPr lang="en-US" dirty="0" smtClean="0"/>
              <a:t>Figure 5:  Levels of IL-1, IL-6 and TNF-</a:t>
            </a:r>
            <a:r>
              <a:rPr lang="en-US" dirty="0" smtClean="0">
                <a:latin typeface="Symbol" pitchFamily="18" charset="2"/>
              </a:rPr>
              <a:t>a</a:t>
            </a:r>
            <a:r>
              <a:rPr lang="en-US" dirty="0" smtClean="0"/>
              <a:t> in tissues, measured by ELISA</a:t>
            </a:r>
            <a:endParaRPr lang="en-US" dirty="0"/>
          </a:p>
        </p:txBody>
      </p:sp>
    </p:spTree>
    <p:extLst>
      <p:ext uri="{BB962C8B-B14F-4D97-AF65-F5344CB8AC3E}">
        <p14:creationId xmlns:p14="http://schemas.microsoft.com/office/powerpoint/2010/main" val="390200276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3999" cy="761999"/>
          </a:xfrm>
        </p:spPr>
        <p:txBody>
          <a:bodyPr>
            <a:noAutofit/>
          </a:bodyPr>
          <a:lstStyle/>
          <a:p>
            <a:r>
              <a:rPr lang="en-US" sz="2800" dirty="0" smtClean="0"/>
              <a:t>Expression of pro-inflammatory genes in colon decreased in response to cranberry diet </a:t>
            </a:r>
            <a:endParaRPr lang="en-US" sz="2800" dirty="0"/>
          </a:p>
        </p:txBody>
      </p:sp>
      <p:graphicFrame>
        <p:nvGraphicFramePr>
          <p:cNvPr id="5" name="Chart 4"/>
          <p:cNvGraphicFramePr>
            <a:graphicFrameLocks/>
          </p:cNvGraphicFramePr>
          <p:nvPr>
            <p:extLst>
              <p:ext uri="{D42A27DB-BD31-4B8C-83A1-F6EECF244321}">
                <p14:modId xmlns:p14="http://schemas.microsoft.com/office/powerpoint/2010/main" val="333862229"/>
              </p:ext>
            </p:extLst>
          </p:nvPr>
        </p:nvGraphicFramePr>
        <p:xfrm>
          <a:off x="317500" y="761999"/>
          <a:ext cx="8826499" cy="595312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5773003" y="761999"/>
            <a:ext cx="1364777" cy="595312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196083" y="1146412"/>
            <a:ext cx="2770495" cy="1323439"/>
          </a:xfrm>
          <a:prstGeom prst="rect">
            <a:avLst/>
          </a:prstGeom>
          <a:noFill/>
        </p:spPr>
        <p:txBody>
          <a:bodyPr wrap="square" rtlCol="0">
            <a:spAutoFit/>
          </a:bodyPr>
          <a:lstStyle/>
          <a:p>
            <a:r>
              <a:rPr lang="en-US" sz="2000" dirty="0" smtClean="0"/>
              <a:t>Figure 6:  Alteration of gene expression in colon tissue, measured by </a:t>
            </a:r>
            <a:r>
              <a:rPr lang="en-US" sz="2000" dirty="0" err="1" smtClean="0"/>
              <a:t>qRT</a:t>
            </a:r>
            <a:r>
              <a:rPr lang="en-US" sz="2000" dirty="0" smtClean="0"/>
              <a:t>-PCR </a:t>
            </a:r>
            <a:endParaRPr lang="en-US" sz="2000" dirty="0"/>
          </a:p>
        </p:txBody>
      </p:sp>
    </p:spTree>
    <p:extLst>
      <p:ext uri="{BB962C8B-B14F-4D97-AF65-F5344CB8AC3E}">
        <p14:creationId xmlns:p14="http://schemas.microsoft.com/office/powerpoint/2010/main" val="154636241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28048"/>
          </a:xfrm>
        </p:spPr>
        <p:txBody>
          <a:bodyPr/>
          <a:lstStyle/>
          <a:p>
            <a:r>
              <a:rPr lang="en-US" dirty="0" smtClean="0"/>
              <a:t>Summary</a:t>
            </a:r>
            <a:endParaRPr lang="en-US" dirty="0"/>
          </a:p>
        </p:txBody>
      </p:sp>
      <p:sp>
        <p:nvSpPr>
          <p:cNvPr id="3" name="Content Placeholder 2"/>
          <p:cNvSpPr>
            <a:spLocks noGrp="1"/>
          </p:cNvSpPr>
          <p:nvPr>
            <p:ph idx="1"/>
          </p:nvPr>
        </p:nvSpPr>
        <p:spPr>
          <a:xfrm>
            <a:off x="216131" y="1143000"/>
            <a:ext cx="8678487" cy="5257800"/>
          </a:xfrm>
        </p:spPr>
        <p:txBody>
          <a:bodyPr>
            <a:normAutofit fontScale="85000" lnSpcReduction="20000"/>
          </a:bodyPr>
          <a:lstStyle/>
          <a:p>
            <a:pPr lvl="0"/>
            <a:r>
              <a:rPr lang="en-US" i="1" dirty="0" smtClean="0"/>
              <a:t>In vitro </a:t>
            </a:r>
            <a:r>
              <a:rPr lang="en-US" dirty="0" smtClean="0"/>
              <a:t>studies have identified several cranberry compounds that inhibit colon tumor cell proliferation and induce apoptosis, including </a:t>
            </a:r>
            <a:r>
              <a:rPr lang="en-US" b="1" dirty="0" err="1" smtClean="0"/>
              <a:t>polyphenols</a:t>
            </a:r>
            <a:r>
              <a:rPr lang="en-US" dirty="0" smtClean="0"/>
              <a:t> and </a:t>
            </a:r>
            <a:r>
              <a:rPr lang="en-US" b="1" dirty="0" smtClean="0"/>
              <a:t>isoprenoids</a:t>
            </a:r>
            <a:r>
              <a:rPr lang="en-US" dirty="0" smtClean="0"/>
              <a:t>.</a:t>
            </a:r>
          </a:p>
          <a:p>
            <a:pPr lvl="0"/>
            <a:r>
              <a:rPr lang="en-US" dirty="0" smtClean="0"/>
              <a:t>Oral administration of whole cranberry or </a:t>
            </a:r>
            <a:r>
              <a:rPr lang="en-US" dirty="0" err="1" smtClean="0"/>
              <a:t>nonpolar</a:t>
            </a:r>
            <a:r>
              <a:rPr lang="en-US" dirty="0" smtClean="0"/>
              <a:t> extract to AOM/DSS mice </a:t>
            </a:r>
            <a:r>
              <a:rPr lang="en-US" b="1" dirty="0" smtClean="0"/>
              <a:t>significantly reduced the average number of colon tumors </a:t>
            </a:r>
            <a:r>
              <a:rPr lang="en-US" dirty="0" smtClean="0"/>
              <a:t>per mouse (53%). </a:t>
            </a:r>
          </a:p>
          <a:p>
            <a:pPr lvl="0"/>
            <a:r>
              <a:rPr lang="en-US" dirty="0" smtClean="0"/>
              <a:t>Treatment with either whole cranberry or polar fraction resulted in </a:t>
            </a:r>
            <a:r>
              <a:rPr lang="en-US" b="1" dirty="0" smtClean="0"/>
              <a:t>significant decreases in tumor volumes </a:t>
            </a:r>
            <a:r>
              <a:rPr lang="en-US" dirty="0" smtClean="0"/>
              <a:t>(between 40-66%).</a:t>
            </a:r>
            <a:endParaRPr lang="en-US" b="1" dirty="0" smtClean="0"/>
          </a:p>
          <a:p>
            <a:pPr lvl="0"/>
            <a:r>
              <a:rPr lang="en-US" dirty="0" smtClean="0"/>
              <a:t>Treatment with cranberry significantly decreased the expression of </a:t>
            </a:r>
            <a:r>
              <a:rPr lang="en-US" dirty="0" err="1" smtClean="0"/>
              <a:t>proinflammatory</a:t>
            </a:r>
            <a:r>
              <a:rPr lang="en-US" dirty="0" smtClean="0"/>
              <a:t> cytokines IL-1 and  IL-6, and mRNA levels of </a:t>
            </a:r>
            <a:r>
              <a:rPr lang="en-US" dirty="0" err="1" smtClean="0"/>
              <a:t>iNOS</a:t>
            </a:r>
            <a:r>
              <a:rPr lang="en-US" dirty="0" smtClean="0"/>
              <a:t> and COX-2.</a:t>
            </a:r>
          </a:p>
          <a:p>
            <a:pPr lvl="0"/>
            <a:r>
              <a:rPr lang="en-US" dirty="0" smtClean="0"/>
              <a:t>Cranberry shows some potential to decrease inflammation and limit colon carcinogenesis.</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2"/>
          <a:srcRect l="8333" r="9166" b="61569"/>
          <a:stretch>
            <a:fillRect/>
          </a:stretch>
        </p:blipFill>
        <p:spPr bwMode="auto">
          <a:xfrm>
            <a:off x="0" y="0"/>
            <a:ext cx="9144000" cy="2286000"/>
          </a:xfrm>
          <a:prstGeom prst="rect">
            <a:avLst/>
          </a:prstGeom>
          <a:noFill/>
          <a:ln w="9525">
            <a:noFill/>
            <a:miter lim="800000"/>
            <a:headEnd/>
            <a:tailEnd/>
          </a:ln>
        </p:spPr>
      </p:pic>
      <p:pic>
        <p:nvPicPr>
          <p:cNvPr id="18435" name="Picture 4"/>
          <p:cNvPicPr>
            <a:picLocks noChangeAspect="1" noChangeArrowheads="1"/>
          </p:cNvPicPr>
          <p:nvPr/>
        </p:nvPicPr>
        <p:blipFill>
          <a:blip r:embed="rId2"/>
          <a:srcRect l="8333" t="3923" r="9166"/>
          <a:stretch>
            <a:fillRect/>
          </a:stretch>
        </p:blipFill>
        <p:spPr bwMode="auto">
          <a:xfrm>
            <a:off x="0" y="1143000"/>
            <a:ext cx="9144000" cy="5715000"/>
          </a:xfrm>
          <a:prstGeom prst="rect">
            <a:avLst/>
          </a:prstGeom>
          <a:noFill/>
          <a:ln w="9525">
            <a:noFill/>
            <a:miter lim="800000"/>
            <a:headEnd/>
            <a:tailEnd/>
          </a:ln>
        </p:spPr>
      </p:pic>
      <p:sp>
        <p:nvSpPr>
          <p:cNvPr id="18436" name="TextBox 2"/>
          <p:cNvSpPr txBox="1">
            <a:spLocks noChangeArrowheads="1"/>
          </p:cNvSpPr>
          <p:nvPr/>
        </p:nvSpPr>
        <p:spPr bwMode="auto">
          <a:xfrm>
            <a:off x="0" y="0"/>
            <a:ext cx="9144000" cy="5275290"/>
          </a:xfrm>
          <a:prstGeom prst="rect">
            <a:avLst/>
          </a:prstGeom>
          <a:noFill/>
          <a:ln w="9525">
            <a:noFill/>
            <a:miter lim="800000"/>
            <a:headEnd/>
            <a:tailEnd/>
          </a:ln>
        </p:spPr>
        <p:txBody>
          <a:bodyPr>
            <a:spAutoFit/>
          </a:bodyPr>
          <a:lstStyle/>
          <a:p>
            <a:pPr algn="ctr">
              <a:spcAft>
                <a:spcPct val="20000"/>
              </a:spcAft>
            </a:pPr>
            <a:r>
              <a:rPr lang="en-US" sz="2400" b="1" i="1" dirty="0" smtClean="0">
                <a:solidFill>
                  <a:srgbClr val="C00000"/>
                </a:solidFill>
              </a:rPr>
              <a:t>			A local hero:  the North American Cranberry					Vaccinium macrocarpon (</a:t>
            </a:r>
            <a:r>
              <a:rPr lang="en-US" sz="2400" b="1" i="1" dirty="0" err="1" smtClean="0">
                <a:solidFill>
                  <a:srgbClr val="C00000"/>
                </a:solidFill>
              </a:rPr>
              <a:t>Ericaceae</a:t>
            </a:r>
            <a:r>
              <a:rPr lang="en-US" sz="2400" b="1" i="1" dirty="0" smtClean="0">
                <a:solidFill>
                  <a:srgbClr val="C00000"/>
                </a:solidFill>
              </a:rPr>
              <a:t>)</a:t>
            </a:r>
            <a:endParaRPr lang="en-US" sz="2400" b="1" i="1" dirty="0">
              <a:solidFill>
                <a:srgbClr val="C00000"/>
              </a:solidFill>
            </a:endParaRPr>
          </a:p>
          <a:p>
            <a:pPr marL="274320" indent="-274320">
              <a:buFont typeface="Arial" pitchFamily="34" charset="0"/>
              <a:buChar char="•"/>
            </a:pPr>
            <a:r>
              <a:rPr lang="en-US" sz="2400" b="0" dirty="0">
                <a:solidFill>
                  <a:srgbClr val="C00000"/>
                </a:solidFill>
              </a:rPr>
              <a:t>Traditional uses </a:t>
            </a:r>
            <a:r>
              <a:rPr lang="en-US" sz="2400" b="0" dirty="0" smtClean="0">
                <a:solidFill>
                  <a:srgbClr val="C00000"/>
                </a:solidFill>
              </a:rPr>
              <a:t>of cranberries by native Americans included </a:t>
            </a:r>
            <a:r>
              <a:rPr lang="en-US" sz="2400" b="0" dirty="0">
                <a:solidFill>
                  <a:srgbClr val="C00000"/>
                </a:solidFill>
              </a:rPr>
              <a:t>treatment of urinary, bladder and kidney ailments and wounds</a:t>
            </a:r>
          </a:p>
          <a:p>
            <a:pPr marL="274320" indent="-274320">
              <a:buFont typeface="Arial" pitchFamily="34" charset="0"/>
              <a:buChar char="•"/>
            </a:pPr>
            <a:r>
              <a:rPr lang="en-US" sz="2400" dirty="0" smtClean="0">
                <a:solidFill>
                  <a:srgbClr val="C00000"/>
                </a:solidFill>
              </a:rPr>
              <a:t>Today, cranberry is known mainly for protection a</a:t>
            </a:r>
            <a:r>
              <a:rPr lang="en-US" sz="2400" b="0" dirty="0" smtClean="0">
                <a:solidFill>
                  <a:srgbClr val="C00000"/>
                </a:solidFill>
              </a:rPr>
              <a:t>gainst </a:t>
            </a:r>
            <a:r>
              <a:rPr lang="en-US" sz="2400" b="0" dirty="0">
                <a:solidFill>
                  <a:srgbClr val="C00000"/>
                </a:solidFill>
              </a:rPr>
              <a:t>urinary tract infections (UTI</a:t>
            </a:r>
            <a:r>
              <a:rPr lang="en-US" sz="2400" b="0" dirty="0" smtClean="0">
                <a:solidFill>
                  <a:srgbClr val="C00000"/>
                </a:solidFill>
              </a:rPr>
              <a:t>), but may have other potential health benefits</a:t>
            </a:r>
            <a:endParaRPr lang="en-US" sz="2400" b="0" dirty="0">
              <a:solidFill>
                <a:srgbClr val="C00000"/>
              </a:solidFill>
            </a:endParaRPr>
          </a:p>
          <a:p>
            <a:endParaRPr lang="en-US" sz="2400" b="0" dirty="0">
              <a:solidFill>
                <a:srgbClr val="C00000"/>
              </a:solidFill>
            </a:endParaRPr>
          </a:p>
          <a:p>
            <a:endParaRPr lang="en-US" sz="2400" b="0" dirty="0">
              <a:solidFill>
                <a:srgbClr val="C00000"/>
              </a:solidFill>
            </a:endParaRPr>
          </a:p>
          <a:p>
            <a:endParaRPr lang="en-US" sz="2400" b="0" dirty="0"/>
          </a:p>
          <a:p>
            <a:endParaRPr lang="en-US" sz="2400" b="0" dirty="0"/>
          </a:p>
          <a:p>
            <a:endParaRPr lang="en-US" sz="2400" b="0" dirty="0"/>
          </a:p>
          <a:p>
            <a:r>
              <a:rPr lang="en-US" sz="2000" b="0" i="1" dirty="0"/>
              <a:t>.</a:t>
            </a:r>
            <a:endParaRPr lang="en-US" sz="2000" b="0" dirty="0"/>
          </a:p>
          <a:p>
            <a:r>
              <a:rPr lang="en-US" sz="2400" b="0" dirty="0">
                <a:cs typeface="Arial" charset="0"/>
              </a:rPr>
              <a:t>					</a:t>
            </a:r>
            <a:r>
              <a:rPr lang="en-US" sz="2400" b="0" dirty="0">
                <a:solidFill>
                  <a:srgbClr val="C00000"/>
                </a:solidFill>
                <a:cs typeface="Arial" charset="0"/>
              </a:rPr>
              <a:t>	</a:t>
            </a:r>
            <a:endParaRPr lang="en-US" sz="2000" b="0" dirty="0">
              <a:solidFill>
                <a:srgbClr val="C00000"/>
              </a:solidFill>
              <a:cs typeface="Arial" charset="0"/>
            </a:endParaRPr>
          </a:p>
          <a:p>
            <a:r>
              <a:rPr lang="en-US" sz="2400" dirty="0">
                <a:solidFill>
                  <a:srgbClr val="C00000"/>
                </a:solidFill>
                <a:cs typeface="Arial" charset="0"/>
              </a:rPr>
              <a:t>		</a:t>
            </a:r>
          </a:p>
        </p:txBody>
      </p:sp>
      <p:sp>
        <p:nvSpPr>
          <p:cNvPr id="18437" name="Rectangle 4"/>
          <p:cNvSpPr>
            <a:spLocks noChangeArrowheads="1"/>
          </p:cNvSpPr>
          <p:nvPr/>
        </p:nvSpPr>
        <p:spPr bwMode="auto">
          <a:xfrm>
            <a:off x="2362200" y="6550025"/>
            <a:ext cx="4724400" cy="307975"/>
          </a:xfrm>
          <a:prstGeom prst="rect">
            <a:avLst/>
          </a:prstGeom>
          <a:noFill/>
          <a:ln w="9525">
            <a:noFill/>
            <a:miter lim="800000"/>
            <a:headEnd/>
            <a:tailEnd/>
          </a:ln>
        </p:spPr>
        <p:txBody>
          <a:bodyPr>
            <a:spAutoFit/>
          </a:bodyPr>
          <a:lstStyle/>
          <a:p>
            <a:r>
              <a:rPr lang="en-US" sz="1400"/>
              <a:t>http://northsouthconnections.com/img/cranberry.jpg</a:t>
            </a:r>
          </a:p>
        </p:txBody>
      </p:sp>
      <p:sp>
        <p:nvSpPr>
          <p:cNvPr id="6" name="TextBox 5"/>
          <p:cNvSpPr txBox="1"/>
          <p:nvPr/>
        </p:nvSpPr>
        <p:spPr>
          <a:xfrm>
            <a:off x="4898693" y="5752110"/>
            <a:ext cx="4375813" cy="646331"/>
          </a:xfrm>
          <a:prstGeom prst="rect">
            <a:avLst/>
          </a:prstGeom>
          <a:noFill/>
        </p:spPr>
        <p:txBody>
          <a:bodyPr wrap="none" rtlCol="0">
            <a:spAutoFit/>
          </a:bodyPr>
          <a:lstStyle/>
          <a:p>
            <a:r>
              <a:rPr lang="en-US" sz="3600" i="1" dirty="0" smtClean="0">
                <a:solidFill>
                  <a:schemeClr val="bg1"/>
                </a:solidFill>
              </a:rPr>
              <a:t>Plenty of </a:t>
            </a:r>
            <a:r>
              <a:rPr lang="en-US" sz="3600" i="1" dirty="0" err="1" smtClean="0">
                <a:solidFill>
                  <a:schemeClr val="bg1"/>
                </a:solidFill>
              </a:rPr>
              <a:t>Polyphenols</a:t>
            </a:r>
            <a:r>
              <a:rPr lang="en-US" sz="3600" i="1" dirty="0" smtClean="0">
                <a:solidFill>
                  <a:schemeClr val="bg1"/>
                </a:solidFill>
              </a:rPr>
              <a:t>!</a:t>
            </a:r>
            <a:endParaRPr lang="en-US" sz="3600" i="1" dirty="0">
              <a:solidFill>
                <a:schemeClr val="bg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ext Box 4"/>
          <p:cNvSpPr txBox="1">
            <a:spLocks noChangeArrowheads="1"/>
          </p:cNvSpPr>
          <p:nvPr/>
        </p:nvSpPr>
        <p:spPr bwMode="auto">
          <a:xfrm>
            <a:off x="0" y="1563598"/>
            <a:ext cx="3886200" cy="3416320"/>
          </a:xfrm>
          <a:prstGeom prst="rect">
            <a:avLst/>
          </a:prstGeom>
          <a:noFill/>
          <a:ln w="9525">
            <a:noFill/>
            <a:miter lim="800000"/>
            <a:headEnd/>
            <a:tailEnd/>
          </a:ln>
        </p:spPr>
        <p:txBody>
          <a:bodyPr>
            <a:spAutoFit/>
          </a:bodyPr>
          <a:lstStyle/>
          <a:p>
            <a:pPr algn="ctr"/>
            <a:r>
              <a:rPr lang="en-US" sz="2400" u="sng" dirty="0" smtClean="0"/>
              <a:t>UMass Dartmouth</a:t>
            </a:r>
            <a:endParaRPr lang="en-US" sz="2400" b="0" u="sng" dirty="0"/>
          </a:p>
          <a:p>
            <a:pPr algn="ctr"/>
            <a:r>
              <a:rPr lang="en-US" sz="2400" b="0" dirty="0"/>
              <a:t>Anne </a:t>
            </a:r>
            <a:r>
              <a:rPr lang="en-US" sz="2400" b="0" dirty="0" smtClean="0"/>
              <a:t>Liberty</a:t>
            </a:r>
          </a:p>
          <a:p>
            <a:pPr algn="ctr"/>
            <a:r>
              <a:rPr lang="en-US" sz="2400" dirty="0" smtClean="0"/>
              <a:t>Tracie Ferreira</a:t>
            </a:r>
            <a:endParaRPr lang="en-US" sz="2400" b="0" dirty="0"/>
          </a:p>
          <a:p>
            <a:pPr algn="ctr"/>
            <a:r>
              <a:rPr lang="en-US" sz="2400" dirty="0" smtClean="0"/>
              <a:t>Sarah </a:t>
            </a:r>
            <a:r>
              <a:rPr lang="en-US" sz="2400" dirty="0" err="1" smtClean="0"/>
              <a:t>Frade</a:t>
            </a:r>
            <a:endParaRPr lang="en-US" sz="2400" dirty="0" smtClean="0"/>
          </a:p>
          <a:p>
            <a:pPr algn="ctr"/>
            <a:r>
              <a:rPr lang="en-US" sz="2400" dirty="0" err="1" smtClean="0"/>
              <a:t>Anuradha</a:t>
            </a:r>
            <a:r>
              <a:rPr lang="en-US" sz="2400" dirty="0" smtClean="0"/>
              <a:t> Tata</a:t>
            </a:r>
          </a:p>
          <a:p>
            <a:pPr algn="ctr"/>
            <a:r>
              <a:rPr lang="en-US" sz="2400" dirty="0" err="1" smtClean="0"/>
              <a:t>Biqin</a:t>
            </a:r>
            <a:r>
              <a:rPr lang="en-US" sz="2400" dirty="0" smtClean="0"/>
              <a:t> Song</a:t>
            </a:r>
          </a:p>
          <a:p>
            <a:pPr algn="ctr"/>
            <a:r>
              <a:rPr lang="en-US" sz="2400" b="0" dirty="0" smtClean="0"/>
              <a:t>Jason MacLean</a:t>
            </a:r>
          </a:p>
          <a:p>
            <a:pPr algn="ctr"/>
            <a:r>
              <a:rPr lang="en-US" sz="2400" b="0" dirty="0" smtClean="0"/>
              <a:t>Brian </a:t>
            </a:r>
            <a:r>
              <a:rPr lang="en-US" sz="2400" b="0" dirty="0"/>
              <a:t>Murphy</a:t>
            </a:r>
          </a:p>
          <a:p>
            <a:pPr algn="ctr"/>
            <a:r>
              <a:rPr lang="en-US" sz="2400" b="0" dirty="0" err="1" smtClean="0"/>
              <a:t>Miwako</a:t>
            </a:r>
            <a:r>
              <a:rPr lang="en-US" sz="2400" b="0" dirty="0" smtClean="0"/>
              <a:t> Kondo</a:t>
            </a:r>
            <a:endParaRPr lang="en-US" sz="2400" b="0" dirty="0"/>
          </a:p>
        </p:txBody>
      </p:sp>
      <p:sp>
        <p:nvSpPr>
          <p:cNvPr id="68614" name="Text Box 8"/>
          <p:cNvSpPr txBox="1">
            <a:spLocks noChangeArrowheads="1"/>
          </p:cNvSpPr>
          <p:nvPr/>
        </p:nvSpPr>
        <p:spPr bwMode="auto">
          <a:xfrm>
            <a:off x="2370564" y="163215"/>
            <a:ext cx="4270977" cy="707886"/>
          </a:xfrm>
          <a:prstGeom prst="rect">
            <a:avLst/>
          </a:prstGeom>
          <a:noFill/>
          <a:ln w="9525">
            <a:noFill/>
            <a:miter lim="800000"/>
            <a:headEnd/>
            <a:tailEnd/>
          </a:ln>
        </p:spPr>
        <p:txBody>
          <a:bodyPr wrap="none">
            <a:spAutoFit/>
          </a:bodyPr>
          <a:lstStyle/>
          <a:p>
            <a:r>
              <a:rPr lang="en-US" sz="4000" b="0" dirty="0">
                <a:cs typeface="Arial" charset="0"/>
              </a:rPr>
              <a:t>Acknowledgements</a:t>
            </a:r>
          </a:p>
        </p:txBody>
      </p:sp>
      <p:sp>
        <p:nvSpPr>
          <p:cNvPr id="68615" name="Text Box 9"/>
          <p:cNvSpPr txBox="1">
            <a:spLocks noChangeArrowheads="1"/>
          </p:cNvSpPr>
          <p:nvPr/>
        </p:nvSpPr>
        <p:spPr bwMode="auto">
          <a:xfrm>
            <a:off x="464023" y="5565776"/>
            <a:ext cx="7941860" cy="830997"/>
          </a:xfrm>
          <a:prstGeom prst="rect">
            <a:avLst/>
          </a:prstGeom>
          <a:noFill/>
          <a:ln w="9525">
            <a:noFill/>
            <a:miter lim="800000"/>
            <a:headEnd/>
            <a:tailEnd/>
          </a:ln>
        </p:spPr>
        <p:txBody>
          <a:bodyPr wrap="square">
            <a:spAutoFit/>
          </a:bodyPr>
          <a:lstStyle/>
          <a:p>
            <a:pPr algn="ctr"/>
            <a:r>
              <a:rPr lang="en-US" sz="2400" dirty="0"/>
              <a:t>Funding: </a:t>
            </a:r>
            <a:r>
              <a:rPr lang="en-US" sz="2400" b="0" dirty="0" smtClean="0"/>
              <a:t>UMass CHRC/UMass Presiden</a:t>
            </a:r>
            <a:r>
              <a:rPr lang="en-US" sz="2400" dirty="0" smtClean="0"/>
              <a:t>t’s S&amp;T Initiative</a:t>
            </a:r>
          </a:p>
          <a:p>
            <a:pPr algn="ctr"/>
            <a:r>
              <a:rPr lang="en-US" sz="2400" b="0" dirty="0" smtClean="0"/>
              <a:t>Cranberry Institute, UMD Cranberry Research Program</a:t>
            </a:r>
            <a:endParaRPr lang="en-US" sz="2400" b="0" dirty="0"/>
          </a:p>
        </p:txBody>
      </p:sp>
      <p:sp>
        <p:nvSpPr>
          <p:cNvPr id="11" name="TextBox 10"/>
          <p:cNvSpPr txBox="1"/>
          <p:nvPr/>
        </p:nvSpPr>
        <p:spPr>
          <a:xfrm>
            <a:off x="5829869" y="1702098"/>
            <a:ext cx="2162067" cy="1569660"/>
          </a:xfrm>
          <a:prstGeom prst="rect">
            <a:avLst/>
          </a:prstGeom>
          <a:noFill/>
        </p:spPr>
        <p:txBody>
          <a:bodyPr wrap="square" rtlCol="0">
            <a:spAutoFit/>
          </a:bodyPr>
          <a:lstStyle/>
          <a:p>
            <a:pPr algn="ctr"/>
            <a:r>
              <a:rPr lang="en-US" sz="2400" u="sng" dirty="0" smtClean="0"/>
              <a:t>UMass Amherst</a:t>
            </a:r>
          </a:p>
          <a:p>
            <a:pPr algn="ctr"/>
            <a:r>
              <a:rPr lang="en-US" sz="2400" dirty="0" smtClean="0"/>
              <a:t>Hang Xiao</a:t>
            </a:r>
          </a:p>
          <a:p>
            <a:pPr algn="ctr"/>
            <a:r>
              <a:rPr lang="en-US" sz="2400" dirty="0" err="1" smtClean="0"/>
              <a:t>Mingyue</a:t>
            </a:r>
            <a:r>
              <a:rPr lang="en-US" sz="2400" dirty="0" smtClean="0"/>
              <a:t> Song</a:t>
            </a:r>
          </a:p>
          <a:p>
            <a:pPr algn="ctr"/>
            <a:r>
              <a:rPr lang="en-US" sz="2400" dirty="0" smtClean="0"/>
              <a:t>Xian Wu</a:t>
            </a:r>
            <a:endParaRPr lang="en-US" sz="2400" dirty="0"/>
          </a:p>
        </p:txBody>
      </p:sp>
      <p:pic>
        <p:nvPicPr>
          <p:cNvPr id="13" name="Picture 325" descr="http://ibotanicalgarden.com/ns/images/stories/cranberr.jpg"/>
          <p:cNvPicPr>
            <a:picLocks noChangeAspect="1" noChangeArrowheads="1"/>
          </p:cNvPicPr>
          <p:nvPr/>
        </p:nvPicPr>
        <p:blipFill>
          <a:blip r:embed="rId3"/>
          <a:srcRect/>
          <a:stretch>
            <a:fillRect/>
          </a:stretch>
        </p:blipFill>
        <p:spPr bwMode="auto">
          <a:xfrm>
            <a:off x="3352800" y="1173308"/>
            <a:ext cx="2286000" cy="2286000"/>
          </a:xfrm>
          <a:prstGeom prst="rect">
            <a:avLst/>
          </a:prstGeom>
          <a:noFill/>
          <a:ln w="9525">
            <a:noFill/>
            <a:miter lim="800000"/>
            <a:headEnd/>
            <a:tailEnd/>
          </a:ln>
        </p:spPr>
      </p:pic>
      <p:grpSp>
        <p:nvGrpSpPr>
          <p:cNvPr id="7" name="Group 6"/>
          <p:cNvGrpSpPr>
            <a:grpSpLocks/>
          </p:cNvGrpSpPr>
          <p:nvPr/>
        </p:nvGrpSpPr>
        <p:grpSpPr bwMode="auto">
          <a:xfrm>
            <a:off x="3238500" y="3650376"/>
            <a:ext cx="2971800" cy="1446213"/>
            <a:chOff x="6172200" y="5105400"/>
            <a:chExt cx="2971800" cy="1446213"/>
          </a:xfrm>
        </p:grpSpPr>
        <p:sp>
          <p:nvSpPr>
            <p:cNvPr id="8" name="TextBox 6"/>
            <p:cNvSpPr txBox="1">
              <a:spLocks noChangeArrowheads="1"/>
            </p:cNvSpPr>
            <p:nvPr/>
          </p:nvSpPr>
          <p:spPr bwMode="auto">
            <a:xfrm>
              <a:off x="6172200" y="5105400"/>
              <a:ext cx="2971800" cy="1446213"/>
            </a:xfrm>
            <a:prstGeom prst="rect">
              <a:avLst/>
            </a:prstGeom>
            <a:solidFill>
              <a:schemeClr val="bg1"/>
            </a:solidFill>
            <a:ln w="9525">
              <a:noFill/>
              <a:miter lim="800000"/>
              <a:headEnd/>
              <a:tailEnd/>
            </a:ln>
          </p:spPr>
          <p:txBody>
            <a:bodyPr>
              <a:spAutoFit/>
            </a:bodyPr>
            <a:lstStyle/>
            <a:p>
              <a:pPr algn="r"/>
              <a:r>
                <a:rPr lang="en-US" sz="2200" dirty="0">
                  <a:solidFill>
                    <a:srgbClr val="800000"/>
                  </a:solidFill>
                  <a:latin typeface="Arial Rounded MT Bold" pitchFamily="34" charset="0"/>
                  <a:cs typeface="Arial" charset="0"/>
                </a:rPr>
                <a:t>Cranberry</a:t>
              </a:r>
            </a:p>
            <a:p>
              <a:pPr algn="r"/>
              <a:r>
                <a:rPr lang="en-US" sz="2200" dirty="0">
                  <a:solidFill>
                    <a:srgbClr val="800000"/>
                  </a:solidFill>
                  <a:latin typeface="Arial Rounded MT Bold" pitchFamily="34" charset="0"/>
                  <a:cs typeface="Arial" charset="0"/>
                </a:rPr>
                <a:t>Health     </a:t>
              </a:r>
            </a:p>
            <a:p>
              <a:pPr algn="r"/>
              <a:r>
                <a:rPr lang="en-US" sz="2200" dirty="0">
                  <a:solidFill>
                    <a:srgbClr val="800000"/>
                  </a:solidFill>
                  <a:latin typeface="Arial Rounded MT Bold" pitchFamily="34" charset="0"/>
                  <a:cs typeface="Arial" charset="0"/>
                </a:rPr>
                <a:t>Research </a:t>
              </a:r>
            </a:p>
            <a:p>
              <a:pPr algn="r"/>
              <a:r>
                <a:rPr lang="en-US" sz="2200" dirty="0">
                  <a:solidFill>
                    <a:srgbClr val="800000"/>
                  </a:solidFill>
                  <a:latin typeface="Arial Rounded MT Bold" pitchFamily="34" charset="0"/>
                  <a:cs typeface="Arial" charset="0"/>
                </a:rPr>
                <a:t>Center</a:t>
              </a:r>
            </a:p>
          </p:txBody>
        </p:sp>
        <p:pic>
          <p:nvPicPr>
            <p:cNvPr id="9" name="Picture 7"/>
            <p:cNvPicPr>
              <a:picLocks noChangeAspect="1" noChangeArrowheads="1"/>
            </p:cNvPicPr>
            <p:nvPr/>
          </p:nvPicPr>
          <p:blipFill>
            <a:blip r:embed="rId4"/>
            <a:srcRect l="4977" r="5426" b="5882"/>
            <a:stretch>
              <a:fillRect/>
            </a:stretch>
          </p:blipFill>
          <p:spPr bwMode="auto">
            <a:xfrm>
              <a:off x="6172200" y="5105400"/>
              <a:ext cx="1371600" cy="1404938"/>
            </a:xfrm>
            <a:prstGeom prst="rect">
              <a:avLst/>
            </a:prstGeom>
            <a:noFill/>
            <a:ln w="9525">
              <a:noFill/>
              <a:miter lim="800000"/>
              <a:headEnd/>
              <a:tailEnd/>
            </a:ln>
          </p:spPr>
        </p:pic>
      </p:gr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304800" y="0"/>
            <a:ext cx="6781800" cy="1143000"/>
          </a:xfrm>
        </p:spPr>
        <p:txBody>
          <a:bodyPr>
            <a:normAutofit/>
          </a:bodyPr>
          <a:lstStyle/>
          <a:p>
            <a:r>
              <a:rPr lang="en-US" dirty="0" smtClean="0">
                <a:solidFill>
                  <a:srgbClr val="C00000"/>
                </a:solidFill>
                <a:cs typeface="Arial" charset="0"/>
              </a:rPr>
              <a:t>CHRC Research Objectives</a:t>
            </a:r>
          </a:p>
        </p:txBody>
      </p:sp>
      <p:sp>
        <p:nvSpPr>
          <p:cNvPr id="1028" name="Rectangle 3"/>
          <p:cNvSpPr>
            <a:spLocks noGrp="1" noChangeArrowheads="1"/>
          </p:cNvSpPr>
          <p:nvPr>
            <p:ph type="body" idx="1"/>
          </p:nvPr>
        </p:nvSpPr>
        <p:spPr>
          <a:xfrm>
            <a:off x="0" y="1143000"/>
            <a:ext cx="7086600" cy="5715000"/>
          </a:xfrm>
        </p:spPr>
        <p:txBody>
          <a:bodyPr>
            <a:normAutofit/>
          </a:bodyPr>
          <a:lstStyle/>
          <a:p>
            <a:pPr algn="ctr">
              <a:lnSpc>
                <a:spcPct val="90000"/>
              </a:lnSpc>
              <a:buFontTx/>
              <a:buNone/>
            </a:pPr>
            <a:endParaRPr lang="en-US" sz="2400" dirty="0" smtClean="0">
              <a:solidFill>
                <a:srgbClr val="C00000"/>
              </a:solidFill>
              <a:cs typeface="Arial" charset="0"/>
            </a:endParaRPr>
          </a:p>
          <a:p>
            <a:pPr>
              <a:lnSpc>
                <a:spcPct val="90000"/>
              </a:lnSpc>
            </a:pPr>
            <a:r>
              <a:rPr lang="en-US" sz="2400" dirty="0" smtClean="0">
                <a:solidFill>
                  <a:srgbClr val="C00000"/>
                </a:solidFill>
                <a:cs typeface="Arial" charset="0"/>
              </a:rPr>
              <a:t>Investigate the cranberry plant as a source of compounds possessing biological properties to help fight disease and maintain health</a:t>
            </a:r>
          </a:p>
          <a:p>
            <a:pPr lvl="1">
              <a:lnSpc>
                <a:spcPct val="90000"/>
              </a:lnSpc>
            </a:pPr>
            <a:r>
              <a:rPr lang="en-US" sz="2400" dirty="0" smtClean="0">
                <a:solidFill>
                  <a:srgbClr val="C00000"/>
                </a:solidFill>
                <a:cs typeface="Arial" charset="0"/>
              </a:rPr>
              <a:t>Antimicrobial, antioxidant, anticancer and </a:t>
            </a:r>
            <a:r>
              <a:rPr lang="en-US" sz="2400" dirty="0" err="1" smtClean="0">
                <a:solidFill>
                  <a:srgbClr val="C00000"/>
                </a:solidFill>
                <a:cs typeface="Arial" charset="0"/>
              </a:rPr>
              <a:t>antiinflammatory</a:t>
            </a:r>
            <a:endParaRPr lang="en-US" sz="2400" dirty="0" smtClean="0">
              <a:solidFill>
                <a:srgbClr val="C00000"/>
              </a:solidFill>
              <a:cs typeface="Arial" charset="0"/>
            </a:endParaRPr>
          </a:p>
          <a:p>
            <a:pPr>
              <a:lnSpc>
                <a:spcPct val="90000"/>
              </a:lnSpc>
            </a:pPr>
            <a:r>
              <a:rPr lang="en-US" sz="2400" dirty="0" smtClean="0">
                <a:solidFill>
                  <a:srgbClr val="C00000"/>
                </a:solidFill>
                <a:cs typeface="Arial" charset="0"/>
              </a:rPr>
              <a:t>Characterize the secondary metabolites</a:t>
            </a:r>
          </a:p>
          <a:p>
            <a:pPr>
              <a:lnSpc>
                <a:spcPct val="90000"/>
              </a:lnSpc>
            </a:pPr>
            <a:r>
              <a:rPr lang="en-US" sz="2400" dirty="0" smtClean="0">
                <a:solidFill>
                  <a:srgbClr val="C00000"/>
                </a:solidFill>
                <a:cs typeface="Arial" charset="0"/>
              </a:rPr>
              <a:t>Conduct studies with well-defined extracts</a:t>
            </a:r>
          </a:p>
          <a:p>
            <a:pPr>
              <a:lnSpc>
                <a:spcPct val="90000"/>
              </a:lnSpc>
            </a:pPr>
            <a:r>
              <a:rPr lang="en-US" sz="2400" dirty="0" smtClean="0">
                <a:solidFill>
                  <a:srgbClr val="C00000"/>
                </a:solidFill>
                <a:cs typeface="Arial" charset="0"/>
              </a:rPr>
              <a:t>Investigate cellular and molecular mechanisms of action</a:t>
            </a:r>
          </a:p>
          <a:p>
            <a:pPr>
              <a:lnSpc>
                <a:spcPct val="90000"/>
              </a:lnSpc>
            </a:pPr>
            <a:r>
              <a:rPr lang="en-US" sz="2400" dirty="0" smtClean="0">
                <a:solidFill>
                  <a:srgbClr val="C00000"/>
                </a:solidFill>
                <a:cs typeface="Arial" charset="0"/>
              </a:rPr>
              <a:t>Validate with </a:t>
            </a:r>
            <a:r>
              <a:rPr lang="en-US" sz="2400" i="1" dirty="0" smtClean="0">
                <a:solidFill>
                  <a:srgbClr val="C00000"/>
                </a:solidFill>
                <a:cs typeface="Arial" charset="0"/>
              </a:rPr>
              <a:t>in vivo </a:t>
            </a:r>
            <a:r>
              <a:rPr lang="en-US" sz="2400" dirty="0" smtClean="0">
                <a:solidFill>
                  <a:srgbClr val="C00000"/>
                </a:solidFill>
                <a:cs typeface="Arial" charset="0"/>
              </a:rPr>
              <a:t>models</a:t>
            </a:r>
          </a:p>
          <a:p>
            <a:pPr>
              <a:lnSpc>
                <a:spcPct val="90000"/>
              </a:lnSpc>
            </a:pPr>
            <a:r>
              <a:rPr lang="en-US" sz="2400" dirty="0" smtClean="0">
                <a:solidFill>
                  <a:srgbClr val="C00000"/>
                </a:solidFill>
                <a:cs typeface="Arial" charset="0"/>
              </a:rPr>
              <a:t>Translate to humans</a:t>
            </a:r>
          </a:p>
          <a:p>
            <a:pPr>
              <a:lnSpc>
                <a:spcPct val="90000"/>
              </a:lnSpc>
              <a:buFontTx/>
              <a:buNone/>
            </a:pPr>
            <a:endParaRPr lang="en-US" sz="2400" dirty="0" smtClean="0">
              <a:solidFill>
                <a:srgbClr val="C00000"/>
              </a:solidFill>
              <a:cs typeface="Arial" charset="0"/>
            </a:endParaRPr>
          </a:p>
          <a:p>
            <a:pPr>
              <a:lnSpc>
                <a:spcPct val="90000"/>
              </a:lnSpc>
            </a:pPr>
            <a:endParaRPr lang="en-US" sz="2400" dirty="0" smtClean="0">
              <a:solidFill>
                <a:srgbClr val="C00000"/>
              </a:solidFill>
              <a:cs typeface="Arial" charset="0"/>
            </a:endParaRPr>
          </a:p>
        </p:txBody>
      </p:sp>
      <p:graphicFrame>
        <p:nvGraphicFramePr>
          <p:cNvPr id="1026" name="Object 3"/>
          <p:cNvGraphicFramePr>
            <a:graphicFrameLocks noChangeAspect="1"/>
          </p:cNvGraphicFramePr>
          <p:nvPr/>
        </p:nvGraphicFramePr>
        <p:xfrm>
          <a:off x="7285038" y="0"/>
          <a:ext cx="1858962" cy="6858000"/>
        </p:xfrm>
        <a:graphic>
          <a:graphicData uri="http://schemas.openxmlformats.org/presentationml/2006/ole">
            <mc:AlternateContent xmlns:mc="http://schemas.openxmlformats.org/markup-compatibility/2006">
              <mc:Choice xmlns:v="urn:schemas-microsoft-com:vml" Requires="v">
                <p:oleObj spid="_x0000_s2054" name="Photo Editor Photo" r:id="rId3" imgW="1561905" imgH="5761905" progId="">
                  <p:embed/>
                </p:oleObj>
              </mc:Choice>
              <mc:Fallback>
                <p:oleObj name="Photo Editor Photo" r:id="rId3" imgW="1561905" imgH="5761905"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5038" y="0"/>
                        <a:ext cx="185896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7618" name="Object 2"/>
          <p:cNvGraphicFramePr>
            <a:graphicFrameLocks noChangeAspect="1"/>
          </p:cNvGraphicFramePr>
          <p:nvPr/>
        </p:nvGraphicFramePr>
        <p:xfrm>
          <a:off x="2895600" y="685800"/>
          <a:ext cx="2409825" cy="1712913"/>
        </p:xfrm>
        <a:graphic>
          <a:graphicData uri="http://schemas.openxmlformats.org/presentationml/2006/ole">
            <mc:AlternateContent xmlns:mc="http://schemas.openxmlformats.org/markup-compatibility/2006">
              <mc:Choice xmlns:v="urn:schemas-microsoft-com:vml" Requires="v">
                <p:oleObj spid="_x0000_s1045" name="CS ChemDraw Drawing" r:id="rId4" imgW="2058543" imgH="1464183" progId="ChemDraw.Document.6.0">
                  <p:embed/>
                </p:oleObj>
              </mc:Choice>
              <mc:Fallback>
                <p:oleObj name="CS ChemDraw Drawing" r:id="rId4" imgW="2058543" imgH="1464183" progId="ChemDraw.Document.6.0">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685800"/>
                        <a:ext cx="2409825" cy="17129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0" name="Text Box 3"/>
          <p:cNvSpPr txBox="1">
            <a:spLocks noChangeArrowheads="1"/>
          </p:cNvSpPr>
          <p:nvPr/>
        </p:nvSpPr>
        <p:spPr bwMode="auto">
          <a:xfrm>
            <a:off x="0" y="0"/>
            <a:ext cx="9144000" cy="523875"/>
          </a:xfrm>
          <a:prstGeom prst="rect">
            <a:avLst/>
          </a:prstGeom>
          <a:noFill/>
          <a:ln w="9525">
            <a:noFill/>
            <a:miter lim="800000"/>
            <a:headEnd/>
            <a:tailEnd/>
          </a:ln>
        </p:spPr>
        <p:txBody>
          <a:bodyPr>
            <a:spAutoFit/>
          </a:bodyPr>
          <a:lstStyle/>
          <a:p>
            <a:pPr algn="ctr"/>
            <a:r>
              <a:rPr lang="en-US" sz="2800" b="0" dirty="0">
                <a:cs typeface="Arial" charset="0"/>
              </a:rPr>
              <a:t>Classes of secondary metabolites in cranberry</a:t>
            </a:r>
          </a:p>
        </p:txBody>
      </p:sp>
      <p:sp>
        <p:nvSpPr>
          <p:cNvPr id="3081" name="Text Box 4"/>
          <p:cNvSpPr txBox="1">
            <a:spLocks noChangeArrowheads="1"/>
          </p:cNvSpPr>
          <p:nvPr/>
        </p:nvSpPr>
        <p:spPr bwMode="auto">
          <a:xfrm>
            <a:off x="10194925" y="3419475"/>
            <a:ext cx="184150" cy="519113"/>
          </a:xfrm>
          <a:prstGeom prst="rect">
            <a:avLst/>
          </a:prstGeom>
          <a:noFill/>
          <a:ln w="9525">
            <a:noFill/>
            <a:miter lim="800000"/>
            <a:headEnd/>
            <a:tailEnd/>
          </a:ln>
        </p:spPr>
        <p:txBody>
          <a:bodyPr wrap="none">
            <a:spAutoFit/>
          </a:bodyPr>
          <a:lstStyle/>
          <a:p>
            <a:endParaRPr lang="en-US" sz="2800" b="0">
              <a:solidFill>
                <a:schemeClr val="tx1"/>
              </a:solidFill>
              <a:latin typeface="Times New Roman" pitchFamily="18" charset="0"/>
            </a:endParaRPr>
          </a:p>
        </p:txBody>
      </p:sp>
      <p:graphicFrame>
        <p:nvGraphicFramePr>
          <p:cNvPr id="367621" name="Object 5"/>
          <p:cNvGraphicFramePr>
            <a:graphicFrameLocks noChangeAspect="1"/>
          </p:cNvGraphicFramePr>
          <p:nvPr/>
        </p:nvGraphicFramePr>
        <p:xfrm>
          <a:off x="0" y="685800"/>
          <a:ext cx="2598738" cy="1727200"/>
        </p:xfrm>
        <a:graphic>
          <a:graphicData uri="http://schemas.openxmlformats.org/presentationml/2006/ole">
            <mc:AlternateContent xmlns:mc="http://schemas.openxmlformats.org/markup-compatibility/2006">
              <mc:Choice xmlns:v="urn:schemas-microsoft-com:vml" Requires="v">
                <p:oleObj spid="_x0000_s1046" name="CS ChemDraw Drawing" r:id="rId6" imgW="2052447" imgH="1365123" progId="ChemDraw.Document.6.0">
                  <p:embed/>
                </p:oleObj>
              </mc:Choice>
              <mc:Fallback>
                <p:oleObj name="CS ChemDraw Drawing" r:id="rId6" imgW="2052447" imgH="1365123" progId="ChemDraw.Document.6.0">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685800"/>
                        <a:ext cx="2598738" cy="172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2" name="Text Box 6"/>
          <p:cNvSpPr txBox="1">
            <a:spLocks noChangeArrowheads="1"/>
          </p:cNvSpPr>
          <p:nvPr/>
        </p:nvSpPr>
        <p:spPr bwMode="auto">
          <a:xfrm>
            <a:off x="0" y="685800"/>
            <a:ext cx="1185324" cy="400110"/>
          </a:xfrm>
          <a:prstGeom prst="rect">
            <a:avLst/>
          </a:prstGeom>
          <a:noFill/>
          <a:ln w="9525">
            <a:noFill/>
            <a:miter lim="800000"/>
            <a:headEnd/>
            <a:tailEnd/>
          </a:ln>
        </p:spPr>
        <p:txBody>
          <a:bodyPr wrap="none">
            <a:spAutoFit/>
          </a:bodyPr>
          <a:lstStyle/>
          <a:p>
            <a:r>
              <a:rPr lang="en-US" sz="2000" b="1" dirty="0">
                <a:solidFill>
                  <a:schemeClr val="tx1"/>
                </a:solidFill>
              </a:rPr>
              <a:t>Flavonols</a:t>
            </a:r>
          </a:p>
        </p:txBody>
      </p:sp>
      <p:pic>
        <p:nvPicPr>
          <p:cNvPr id="3083" name="Picture 7"/>
          <p:cNvPicPr>
            <a:picLocks noChangeAspect="1" noChangeArrowheads="1"/>
          </p:cNvPicPr>
          <p:nvPr/>
        </p:nvPicPr>
        <p:blipFill>
          <a:blip r:embed="rId8">
            <a:lum contrast="6000"/>
          </a:blip>
          <a:srcRect r="52106" b="29745"/>
          <a:stretch>
            <a:fillRect/>
          </a:stretch>
        </p:blipFill>
        <p:spPr bwMode="auto">
          <a:xfrm>
            <a:off x="0" y="4378325"/>
            <a:ext cx="3048000" cy="2479675"/>
          </a:xfrm>
          <a:prstGeom prst="rect">
            <a:avLst/>
          </a:prstGeom>
          <a:noFill/>
          <a:ln w="9525">
            <a:noFill/>
            <a:miter lim="800000"/>
            <a:headEnd/>
            <a:tailEnd/>
          </a:ln>
        </p:spPr>
      </p:pic>
      <p:sp>
        <p:nvSpPr>
          <p:cNvPr id="3084" name="Text Box 8"/>
          <p:cNvSpPr txBox="1">
            <a:spLocks noChangeArrowheads="1"/>
          </p:cNvSpPr>
          <p:nvPr/>
        </p:nvSpPr>
        <p:spPr bwMode="auto">
          <a:xfrm>
            <a:off x="0" y="4306669"/>
            <a:ext cx="1678675" cy="646331"/>
          </a:xfrm>
          <a:prstGeom prst="rect">
            <a:avLst/>
          </a:prstGeom>
          <a:noFill/>
          <a:ln w="9525">
            <a:noFill/>
            <a:miter lim="800000"/>
            <a:headEnd/>
            <a:tailEnd/>
          </a:ln>
        </p:spPr>
        <p:txBody>
          <a:bodyPr wrap="square">
            <a:spAutoFit/>
          </a:bodyPr>
          <a:lstStyle/>
          <a:p>
            <a:r>
              <a:rPr lang="en-US" b="1" dirty="0" err="1" smtClean="0">
                <a:solidFill>
                  <a:schemeClr val="tx1"/>
                </a:solidFill>
              </a:rPr>
              <a:t>Triterpenoids</a:t>
            </a:r>
            <a:r>
              <a:rPr lang="en-US" b="1" dirty="0" smtClean="0">
                <a:solidFill>
                  <a:schemeClr val="tx1"/>
                </a:solidFill>
              </a:rPr>
              <a:t>: ursolic acid</a:t>
            </a:r>
            <a:endParaRPr lang="en-US" b="1" dirty="0">
              <a:solidFill>
                <a:schemeClr val="tx1"/>
              </a:solidFill>
            </a:endParaRPr>
          </a:p>
        </p:txBody>
      </p:sp>
      <p:graphicFrame>
        <p:nvGraphicFramePr>
          <p:cNvPr id="367625" name="Object 9"/>
          <p:cNvGraphicFramePr>
            <a:graphicFrameLocks noChangeAspect="1"/>
          </p:cNvGraphicFramePr>
          <p:nvPr/>
        </p:nvGraphicFramePr>
        <p:xfrm>
          <a:off x="0" y="2514600"/>
          <a:ext cx="2670175" cy="1304925"/>
        </p:xfrm>
        <a:graphic>
          <a:graphicData uri="http://schemas.openxmlformats.org/presentationml/2006/ole">
            <mc:AlternateContent xmlns:mc="http://schemas.openxmlformats.org/markup-compatibility/2006">
              <mc:Choice xmlns:v="urn:schemas-microsoft-com:vml" Requires="v">
                <p:oleObj spid="_x0000_s1047" name="CS ChemDraw Drawing" r:id="rId9" imgW="1797939" imgH="872871" progId="ChemDraw.Document.6.0">
                  <p:embed/>
                </p:oleObj>
              </mc:Choice>
              <mc:Fallback>
                <p:oleObj name="CS ChemDraw Drawing" r:id="rId9" imgW="1797939" imgH="872871" progId="ChemDraw.Document.6.0">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2514600"/>
                        <a:ext cx="2670175" cy="13049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7626" name="Object 10"/>
          <p:cNvGraphicFramePr>
            <a:graphicFrameLocks noChangeAspect="1"/>
          </p:cNvGraphicFramePr>
          <p:nvPr/>
        </p:nvGraphicFramePr>
        <p:xfrm>
          <a:off x="2819400" y="2514600"/>
          <a:ext cx="2119313" cy="1371600"/>
        </p:xfrm>
        <a:graphic>
          <a:graphicData uri="http://schemas.openxmlformats.org/presentationml/2006/ole">
            <mc:AlternateContent xmlns:mc="http://schemas.openxmlformats.org/markup-compatibility/2006">
              <mc:Choice xmlns:v="urn:schemas-microsoft-com:vml" Requires="v">
                <p:oleObj spid="_x0000_s1048" name="CS ChemDraw Drawing" r:id="rId11" imgW="1519047" imgH="979551" progId="ChemDraw.Document.6.0">
                  <p:embed/>
                </p:oleObj>
              </mc:Choice>
              <mc:Fallback>
                <p:oleObj name="CS ChemDraw Drawing" r:id="rId11" imgW="1519047" imgH="979551" progId="ChemDraw.Document.6.0">
                  <p:embed/>
                  <p:pic>
                    <p:nvPicPr>
                      <p:cNvPr id="0"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19400" y="2514600"/>
                        <a:ext cx="2119313" cy="1371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7627" name="Object 11"/>
          <p:cNvGraphicFramePr>
            <a:graphicFrameLocks noChangeAspect="1"/>
          </p:cNvGraphicFramePr>
          <p:nvPr/>
        </p:nvGraphicFramePr>
        <p:xfrm>
          <a:off x="3124200" y="5594350"/>
          <a:ext cx="5638800" cy="1263650"/>
        </p:xfrm>
        <a:graphic>
          <a:graphicData uri="http://schemas.openxmlformats.org/presentationml/2006/ole">
            <mc:AlternateContent xmlns:mc="http://schemas.openxmlformats.org/markup-compatibility/2006">
              <mc:Choice xmlns:v="urn:schemas-microsoft-com:vml" Requires="v">
                <p:oleObj spid="_x0000_s1049" name="CS ChemDraw Drawing" r:id="rId13" imgW="4458843" imgH="993267" progId="ChemDraw.Document.6.0">
                  <p:embed/>
                </p:oleObj>
              </mc:Choice>
              <mc:Fallback>
                <p:oleObj name="CS ChemDraw Drawing" r:id="rId13" imgW="4458843" imgH="993267" progId="ChemDraw.Document.6.0">
                  <p:embed/>
                  <p:pic>
                    <p:nvPicPr>
                      <p:cNvPr id="0"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24200" y="5594350"/>
                        <a:ext cx="5638800" cy="12636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085" name="Picture 12"/>
          <p:cNvPicPr>
            <a:picLocks noChangeAspect="1" noChangeArrowheads="1"/>
          </p:cNvPicPr>
          <p:nvPr/>
        </p:nvPicPr>
        <p:blipFill>
          <a:blip r:embed="rId15">
            <a:lum contrast="18000"/>
          </a:blip>
          <a:srcRect l="2791" r="24001"/>
          <a:stretch>
            <a:fillRect/>
          </a:stretch>
        </p:blipFill>
        <p:spPr bwMode="auto">
          <a:xfrm>
            <a:off x="5562600" y="914400"/>
            <a:ext cx="3581400" cy="4038600"/>
          </a:xfrm>
          <a:prstGeom prst="rect">
            <a:avLst/>
          </a:prstGeom>
          <a:noFill/>
          <a:ln w="9525">
            <a:noFill/>
            <a:miter lim="800000"/>
            <a:headEnd/>
            <a:tailEnd/>
          </a:ln>
        </p:spPr>
      </p:pic>
      <p:sp>
        <p:nvSpPr>
          <p:cNvPr id="3086" name="Text Box 13"/>
          <p:cNvSpPr txBox="1">
            <a:spLocks noChangeArrowheads="1"/>
          </p:cNvSpPr>
          <p:nvPr/>
        </p:nvSpPr>
        <p:spPr bwMode="auto">
          <a:xfrm>
            <a:off x="5562600" y="685800"/>
            <a:ext cx="3581400" cy="400110"/>
          </a:xfrm>
          <a:prstGeom prst="rect">
            <a:avLst/>
          </a:prstGeom>
          <a:solidFill>
            <a:schemeClr val="bg1"/>
          </a:solidFill>
          <a:ln w="9525">
            <a:noFill/>
            <a:miter lim="800000"/>
            <a:headEnd/>
            <a:tailEnd/>
          </a:ln>
        </p:spPr>
        <p:txBody>
          <a:bodyPr>
            <a:spAutoFit/>
          </a:bodyPr>
          <a:lstStyle/>
          <a:p>
            <a:r>
              <a:rPr lang="en-US" sz="2000" b="1" dirty="0">
                <a:solidFill>
                  <a:schemeClr val="tx1"/>
                </a:solidFill>
              </a:rPr>
              <a:t>Proanthocyanidins (PACs)</a:t>
            </a:r>
          </a:p>
        </p:txBody>
      </p:sp>
      <p:sp>
        <p:nvSpPr>
          <p:cNvPr id="367630" name="Oval 14"/>
          <p:cNvSpPr>
            <a:spLocks noChangeArrowheads="1"/>
          </p:cNvSpPr>
          <p:nvPr/>
        </p:nvSpPr>
        <p:spPr bwMode="auto">
          <a:xfrm>
            <a:off x="0" y="533400"/>
            <a:ext cx="5410200" cy="2133600"/>
          </a:xfrm>
          <a:prstGeom prst="ellipse">
            <a:avLst/>
          </a:prstGeom>
          <a:noFill/>
          <a:ln w="38100">
            <a:solidFill>
              <a:srgbClr val="FF0000"/>
            </a:solidFill>
            <a:round/>
            <a:headEnd/>
            <a:tailEnd/>
          </a:ln>
        </p:spPr>
        <p:txBody>
          <a:bodyPr wrap="none" anchor="ctr"/>
          <a:lstStyle/>
          <a:p>
            <a:endParaRPr lang="en-US"/>
          </a:p>
        </p:txBody>
      </p:sp>
      <p:sp>
        <p:nvSpPr>
          <p:cNvPr id="367631" name="Oval 15"/>
          <p:cNvSpPr>
            <a:spLocks noChangeArrowheads="1"/>
          </p:cNvSpPr>
          <p:nvPr/>
        </p:nvSpPr>
        <p:spPr bwMode="auto">
          <a:xfrm>
            <a:off x="5029200" y="523875"/>
            <a:ext cx="4114800" cy="4191000"/>
          </a:xfrm>
          <a:prstGeom prst="ellipse">
            <a:avLst/>
          </a:prstGeom>
          <a:noFill/>
          <a:ln w="38100">
            <a:solidFill>
              <a:srgbClr val="FF0000"/>
            </a:solidFill>
            <a:round/>
            <a:headEnd/>
            <a:tailEnd/>
          </a:ln>
        </p:spPr>
        <p:txBody>
          <a:bodyPr wrap="none" anchor="ctr"/>
          <a:lstStyle/>
          <a:p>
            <a:endParaRPr lang="en-US"/>
          </a:p>
        </p:txBody>
      </p:sp>
      <p:sp>
        <p:nvSpPr>
          <p:cNvPr id="367637" name="Text Box 21"/>
          <p:cNvSpPr txBox="1">
            <a:spLocks noChangeArrowheads="1"/>
          </p:cNvSpPr>
          <p:nvPr/>
        </p:nvSpPr>
        <p:spPr bwMode="auto">
          <a:xfrm>
            <a:off x="2555875" y="914400"/>
            <a:ext cx="4834978" cy="1754326"/>
          </a:xfrm>
          <a:prstGeom prst="rect">
            <a:avLst/>
          </a:prstGeom>
          <a:noFill/>
          <a:ln w="9525">
            <a:noFill/>
            <a:miter lim="800000"/>
            <a:headEnd/>
            <a:tailEnd/>
          </a:ln>
        </p:spPr>
        <p:txBody>
          <a:bodyPr wrap="none">
            <a:spAutoFit/>
          </a:bodyPr>
          <a:lstStyle/>
          <a:p>
            <a:r>
              <a:rPr lang="en-US" sz="5400" b="0" dirty="0" err="1">
                <a:solidFill>
                  <a:srgbClr val="C00000"/>
                </a:solidFill>
              </a:rPr>
              <a:t>Flavonoids</a:t>
            </a:r>
            <a:endParaRPr lang="en-US" sz="5400" b="0" dirty="0">
              <a:solidFill>
                <a:srgbClr val="C00000"/>
              </a:solidFill>
            </a:endParaRPr>
          </a:p>
          <a:p>
            <a:r>
              <a:rPr lang="en-US" sz="5400" b="0" dirty="0">
                <a:solidFill>
                  <a:srgbClr val="C00000"/>
                </a:solidFill>
              </a:rPr>
              <a:t>or polyphenolics</a:t>
            </a:r>
          </a:p>
        </p:txBody>
      </p:sp>
      <p:sp>
        <p:nvSpPr>
          <p:cNvPr id="3090" name="Rectangle 18"/>
          <p:cNvSpPr>
            <a:spLocks noChangeArrowheads="1"/>
          </p:cNvSpPr>
          <p:nvPr/>
        </p:nvSpPr>
        <p:spPr bwMode="auto">
          <a:xfrm>
            <a:off x="3124200" y="3962400"/>
            <a:ext cx="2286000" cy="1371600"/>
          </a:xfrm>
          <a:prstGeom prst="rect">
            <a:avLst/>
          </a:prstGeom>
          <a:solidFill>
            <a:schemeClr val="bg1"/>
          </a:solidFill>
          <a:ln w="9525" algn="ctr">
            <a:noFill/>
            <a:round/>
            <a:headEnd/>
            <a:tailEnd/>
          </a:ln>
        </p:spPr>
        <p:txBody>
          <a:bodyPr/>
          <a:lstStyle/>
          <a:p>
            <a:pPr algn="l"/>
            <a:r>
              <a:rPr lang="en-US" b="1" dirty="0" err="1">
                <a:solidFill>
                  <a:schemeClr val="tx1"/>
                </a:solidFill>
              </a:rPr>
              <a:t>Iridoids</a:t>
            </a:r>
            <a:endParaRPr lang="en-US" b="1" dirty="0">
              <a:solidFill>
                <a:schemeClr val="tx1"/>
              </a:solidFill>
            </a:endParaRPr>
          </a:p>
        </p:txBody>
      </p:sp>
      <p:graphicFrame>
        <p:nvGraphicFramePr>
          <p:cNvPr id="3079" name="Object 20"/>
          <p:cNvGraphicFramePr>
            <a:graphicFrameLocks noChangeAspect="1"/>
          </p:cNvGraphicFramePr>
          <p:nvPr/>
        </p:nvGraphicFramePr>
        <p:xfrm>
          <a:off x="3657600" y="3962400"/>
          <a:ext cx="1524000" cy="1279525"/>
        </p:xfrm>
        <a:graphic>
          <a:graphicData uri="http://schemas.openxmlformats.org/presentationml/2006/ole">
            <mc:AlternateContent xmlns:mc="http://schemas.openxmlformats.org/markup-compatibility/2006">
              <mc:Choice xmlns:v="urn:schemas-microsoft-com:vml" Requires="v">
                <p:oleObj spid="_x0000_s1050" name="CS ChemDraw Drawing" r:id="rId16" imgW="1700406" imgH="1427534" progId="ChemDraw.Document.6.0">
                  <p:embed/>
                </p:oleObj>
              </mc:Choice>
              <mc:Fallback>
                <p:oleObj name="CS ChemDraw Drawing" r:id="rId16" imgW="1700406" imgH="1427534" progId="ChemDraw.Document.6.0">
                  <p:embed/>
                  <p:pic>
                    <p:nvPicPr>
                      <p:cNvPr id="0" name="Object 2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657600" y="3962400"/>
                        <a:ext cx="1524000"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Oval 16"/>
          <p:cNvSpPr>
            <a:spLocks noChangeArrowheads="1"/>
          </p:cNvSpPr>
          <p:nvPr/>
        </p:nvSpPr>
        <p:spPr bwMode="auto">
          <a:xfrm>
            <a:off x="0" y="3962400"/>
            <a:ext cx="9144000" cy="2895600"/>
          </a:xfrm>
          <a:prstGeom prst="ellipse">
            <a:avLst/>
          </a:prstGeom>
          <a:noFill/>
          <a:ln w="25400" algn="ctr">
            <a:solidFill>
              <a:srgbClr val="00B050"/>
            </a:solidFill>
            <a:round/>
            <a:headEnd/>
            <a:tailEnd/>
          </a:ln>
        </p:spPr>
        <p:txBody>
          <a:bodyPr/>
          <a:lstStyle/>
          <a:p>
            <a:endParaRPr lang="en-US"/>
          </a:p>
        </p:txBody>
      </p:sp>
      <p:sp>
        <p:nvSpPr>
          <p:cNvPr id="18" name="Text Box 21"/>
          <p:cNvSpPr txBox="1">
            <a:spLocks noChangeArrowheads="1"/>
          </p:cNvSpPr>
          <p:nvPr/>
        </p:nvSpPr>
        <p:spPr bwMode="auto">
          <a:xfrm>
            <a:off x="4572000" y="4876800"/>
            <a:ext cx="3460114" cy="923330"/>
          </a:xfrm>
          <a:prstGeom prst="rect">
            <a:avLst/>
          </a:prstGeom>
          <a:noFill/>
          <a:ln w="9525">
            <a:noFill/>
            <a:miter lim="800000"/>
            <a:headEnd/>
            <a:tailEnd/>
          </a:ln>
        </p:spPr>
        <p:txBody>
          <a:bodyPr wrap="none">
            <a:spAutoFit/>
          </a:bodyPr>
          <a:lstStyle/>
          <a:p>
            <a:r>
              <a:rPr lang="en-US" sz="5400" b="0" dirty="0">
                <a:solidFill>
                  <a:srgbClr val="00B050"/>
                </a:solidFill>
              </a:rPr>
              <a:t>Isoprenoids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7630"/>
                                        </p:tgtEl>
                                        <p:attrNameLst>
                                          <p:attrName>style.visibility</p:attrName>
                                        </p:attrNameLst>
                                      </p:cBhvr>
                                      <p:to>
                                        <p:strVal val="visible"/>
                                      </p:to>
                                    </p:set>
                                    <p:anim calcmode="lin" valueType="num">
                                      <p:cBhvr additive="base">
                                        <p:cTn id="7" dur="500" fill="hold"/>
                                        <p:tgtEl>
                                          <p:spTgt spid="367630"/>
                                        </p:tgtEl>
                                        <p:attrNameLst>
                                          <p:attrName>ppt_x</p:attrName>
                                        </p:attrNameLst>
                                      </p:cBhvr>
                                      <p:tavLst>
                                        <p:tav tm="0">
                                          <p:val>
                                            <p:strVal val="0-#ppt_w/2"/>
                                          </p:val>
                                        </p:tav>
                                        <p:tav tm="100000">
                                          <p:val>
                                            <p:strVal val="#ppt_x"/>
                                          </p:val>
                                        </p:tav>
                                      </p:tavLst>
                                    </p:anim>
                                    <p:anim calcmode="lin" valueType="num">
                                      <p:cBhvr additive="base">
                                        <p:cTn id="8" dur="500" fill="hold"/>
                                        <p:tgtEl>
                                          <p:spTgt spid="36763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67631"/>
                                        </p:tgtEl>
                                        <p:attrNameLst>
                                          <p:attrName>style.visibility</p:attrName>
                                        </p:attrNameLst>
                                      </p:cBhvr>
                                      <p:to>
                                        <p:strVal val="visible"/>
                                      </p:to>
                                    </p:set>
                                    <p:anim calcmode="lin" valueType="num">
                                      <p:cBhvr additive="base">
                                        <p:cTn id="11" dur="500" fill="hold"/>
                                        <p:tgtEl>
                                          <p:spTgt spid="367631"/>
                                        </p:tgtEl>
                                        <p:attrNameLst>
                                          <p:attrName>ppt_x</p:attrName>
                                        </p:attrNameLst>
                                      </p:cBhvr>
                                      <p:tavLst>
                                        <p:tav tm="0">
                                          <p:val>
                                            <p:strVal val="1+#ppt_w/2"/>
                                          </p:val>
                                        </p:tav>
                                        <p:tav tm="100000">
                                          <p:val>
                                            <p:strVal val="#ppt_x"/>
                                          </p:val>
                                        </p:tav>
                                      </p:tavLst>
                                    </p:anim>
                                    <p:anim calcmode="lin" valueType="num">
                                      <p:cBhvr additive="base">
                                        <p:cTn id="12" dur="500" fill="hold"/>
                                        <p:tgtEl>
                                          <p:spTgt spid="36763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67637"/>
                                        </p:tgtEl>
                                        <p:attrNameLst>
                                          <p:attrName>style.visibility</p:attrName>
                                        </p:attrNameLst>
                                      </p:cBhvr>
                                      <p:to>
                                        <p:strVal val="visible"/>
                                      </p:to>
                                    </p:set>
                                    <p:anim calcmode="lin" valueType="num">
                                      <p:cBhvr additive="base">
                                        <p:cTn id="17" dur="500" fill="hold"/>
                                        <p:tgtEl>
                                          <p:spTgt spid="367637"/>
                                        </p:tgtEl>
                                        <p:attrNameLst>
                                          <p:attrName>ppt_x</p:attrName>
                                        </p:attrNameLst>
                                      </p:cBhvr>
                                      <p:tavLst>
                                        <p:tav tm="0">
                                          <p:val>
                                            <p:strVal val="#ppt_x"/>
                                          </p:val>
                                        </p:tav>
                                        <p:tav tm="100000">
                                          <p:val>
                                            <p:strVal val="#ppt_x"/>
                                          </p:val>
                                        </p:tav>
                                      </p:tavLst>
                                    </p:anim>
                                    <p:anim calcmode="lin" valueType="num">
                                      <p:cBhvr additive="base">
                                        <p:cTn id="18" dur="500" fill="hold"/>
                                        <p:tgtEl>
                                          <p:spTgt spid="36763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30" grpId="0" animBg="1"/>
      <p:bldP spid="367631" grpId="0" animBg="1"/>
      <p:bldP spid="367637" grpId="0"/>
      <p:bldP spid="17"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312863" y="1295400"/>
            <a:ext cx="6518564" cy="4191917"/>
          </a:xfrm>
          <a:prstGeom prst="rect">
            <a:avLst/>
          </a:prstGeom>
          <a:solidFill>
            <a:schemeClr val="accent2"/>
          </a:solidFill>
          <a:ln w="9525">
            <a:noFill/>
            <a:miter lim="800000"/>
            <a:headEnd/>
            <a:tailEnd/>
          </a:ln>
        </p:spPr>
        <p:txBody>
          <a:bodyPr wrap="square">
            <a:spAutoFit/>
          </a:bodyPr>
          <a:lstStyle/>
          <a:p>
            <a:r>
              <a:rPr lang="en-US" dirty="0" smtClean="0">
                <a:solidFill>
                  <a:schemeClr val="bg1"/>
                </a:solidFill>
              </a:rPr>
              <a:t>Table 1: Inhibition of tumor cell growth by compounds isolated from cranberries, 48 h in vitro SRB assay</a:t>
            </a:r>
          </a:p>
          <a:p>
            <a:r>
              <a:rPr lang="en-US" dirty="0" smtClean="0">
                <a:solidFill>
                  <a:schemeClr val="bg1"/>
                </a:solidFill>
              </a:rPr>
              <a:t>							GI</a:t>
            </a:r>
            <a:r>
              <a:rPr lang="en-US" baseline="-25000" dirty="0" smtClean="0">
                <a:solidFill>
                  <a:schemeClr val="bg1"/>
                </a:solidFill>
              </a:rPr>
              <a:t>50 </a:t>
            </a:r>
            <a:r>
              <a:rPr lang="en-US" dirty="0">
                <a:solidFill>
                  <a:schemeClr val="bg1"/>
                </a:solidFill>
              </a:rPr>
              <a:t>in </a:t>
            </a:r>
            <a:r>
              <a:rPr lang="en-US" dirty="0" smtClean="0">
                <a:solidFill>
                  <a:schemeClr val="bg1"/>
                </a:solidFill>
                <a:latin typeface="Symbol" pitchFamily="18" charset="2"/>
              </a:rPr>
              <a:t>m</a:t>
            </a:r>
            <a:r>
              <a:rPr lang="en-US" dirty="0" smtClean="0">
                <a:solidFill>
                  <a:schemeClr val="bg1"/>
                </a:solidFill>
              </a:rPr>
              <a:t>g/mL</a:t>
            </a:r>
            <a:endParaRPr lang="en-US" dirty="0">
              <a:solidFill>
                <a:schemeClr val="bg1"/>
              </a:solidFill>
            </a:endParaRPr>
          </a:p>
          <a:p>
            <a:r>
              <a:rPr lang="en-US" u="sng" dirty="0" smtClean="0">
                <a:solidFill>
                  <a:schemeClr val="bg1"/>
                </a:solidFill>
              </a:rPr>
              <a:t>Cell </a:t>
            </a:r>
            <a:r>
              <a:rPr lang="en-US" u="sng" dirty="0">
                <a:solidFill>
                  <a:schemeClr val="bg1"/>
                </a:solidFill>
              </a:rPr>
              <a:t>line		    	</a:t>
            </a:r>
            <a:r>
              <a:rPr lang="en-US" u="sng" dirty="0" smtClean="0">
                <a:solidFill>
                  <a:schemeClr val="bg1"/>
                </a:solidFill>
              </a:rPr>
              <a:t>	PAC </a:t>
            </a:r>
            <a:r>
              <a:rPr lang="en-US" u="sng" dirty="0" err="1">
                <a:solidFill>
                  <a:schemeClr val="bg1"/>
                </a:solidFill>
              </a:rPr>
              <a:t>fr</a:t>
            </a:r>
            <a:r>
              <a:rPr lang="en-US" u="sng" dirty="0">
                <a:solidFill>
                  <a:schemeClr val="bg1"/>
                </a:solidFill>
              </a:rPr>
              <a:t>	     Ursolic </a:t>
            </a:r>
            <a:r>
              <a:rPr lang="en-US" u="sng" dirty="0" smtClean="0">
                <a:solidFill>
                  <a:schemeClr val="bg1"/>
                </a:solidFill>
              </a:rPr>
              <a:t>esters       </a:t>
            </a:r>
            <a:r>
              <a:rPr lang="en-US" u="sng" dirty="0">
                <a:solidFill>
                  <a:schemeClr val="bg1"/>
                </a:solidFill>
              </a:rPr>
              <a:t>Quercetin</a:t>
            </a:r>
          </a:p>
          <a:p>
            <a:pPr>
              <a:lnSpc>
                <a:spcPct val="120000"/>
              </a:lnSpc>
            </a:pPr>
            <a:r>
              <a:rPr lang="en-US" dirty="0">
                <a:solidFill>
                  <a:schemeClr val="bg1"/>
                </a:solidFill>
              </a:rPr>
              <a:t>H460 (lung)		</a:t>
            </a:r>
            <a:r>
              <a:rPr lang="en-US" dirty="0" smtClean="0">
                <a:solidFill>
                  <a:schemeClr val="bg1"/>
                </a:solidFill>
              </a:rPr>
              <a:t>	20</a:t>
            </a:r>
            <a:r>
              <a:rPr lang="en-US" dirty="0">
                <a:solidFill>
                  <a:schemeClr val="bg1"/>
                </a:solidFill>
              </a:rPr>
              <a:t>		</a:t>
            </a:r>
            <a:r>
              <a:rPr lang="en-US" dirty="0" smtClean="0">
                <a:solidFill>
                  <a:schemeClr val="bg1"/>
                </a:solidFill>
              </a:rPr>
              <a:t>	16</a:t>
            </a:r>
            <a:r>
              <a:rPr lang="en-US" dirty="0">
                <a:solidFill>
                  <a:schemeClr val="bg1"/>
                </a:solidFill>
              </a:rPr>
              <a:t>		</a:t>
            </a:r>
            <a:r>
              <a:rPr lang="en-US" dirty="0" smtClean="0">
                <a:solidFill>
                  <a:schemeClr val="bg1"/>
                </a:solidFill>
              </a:rPr>
              <a:t>	---</a:t>
            </a:r>
            <a:endParaRPr lang="en-US" dirty="0">
              <a:solidFill>
                <a:schemeClr val="bg1"/>
              </a:solidFill>
            </a:endParaRPr>
          </a:p>
          <a:p>
            <a:pPr>
              <a:lnSpc>
                <a:spcPct val="120000"/>
              </a:lnSpc>
            </a:pPr>
            <a:r>
              <a:rPr lang="en-US" dirty="0">
                <a:solidFill>
                  <a:schemeClr val="bg1"/>
                </a:solidFill>
              </a:rPr>
              <a:t>ME180 (cervical)		&gt;125		14		</a:t>
            </a:r>
            <a:r>
              <a:rPr lang="en-US" dirty="0" smtClean="0">
                <a:solidFill>
                  <a:schemeClr val="bg1"/>
                </a:solidFill>
              </a:rPr>
              <a:t>	18</a:t>
            </a:r>
            <a:endParaRPr lang="en-US" dirty="0">
              <a:solidFill>
                <a:schemeClr val="bg1"/>
              </a:solidFill>
            </a:endParaRPr>
          </a:p>
          <a:p>
            <a:pPr>
              <a:lnSpc>
                <a:spcPct val="120000"/>
              </a:lnSpc>
            </a:pPr>
            <a:r>
              <a:rPr lang="en-US" dirty="0">
                <a:solidFill>
                  <a:schemeClr val="bg1"/>
                </a:solidFill>
              </a:rPr>
              <a:t>DU145 (prostate)		&gt;125		17		</a:t>
            </a:r>
            <a:r>
              <a:rPr lang="en-US" dirty="0" smtClean="0">
                <a:solidFill>
                  <a:schemeClr val="bg1"/>
                </a:solidFill>
              </a:rPr>
              <a:t>	16</a:t>
            </a:r>
            <a:endParaRPr lang="en-US" dirty="0">
              <a:solidFill>
                <a:schemeClr val="bg1"/>
              </a:solidFill>
            </a:endParaRPr>
          </a:p>
          <a:p>
            <a:pPr>
              <a:lnSpc>
                <a:spcPct val="120000"/>
              </a:lnSpc>
            </a:pPr>
            <a:r>
              <a:rPr lang="en-US" dirty="0">
                <a:solidFill>
                  <a:schemeClr val="bg1"/>
                </a:solidFill>
              </a:rPr>
              <a:t>MCF-7 (breast)		100-125		11		</a:t>
            </a:r>
            <a:r>
              <a:rPr lang="en-US" dirty="0" smtClean="0">
                <a:solidFill>
                  <a:schemeClr val="bg1"/>
                </a:solidFill>
              </a:rPr>
              <a:t>	13 </a:t>
            </a:r>
            <a:endParaRPr lang="en-US" dirty="0">
              <a:solidFill>
                <a:schemeClr val="bg1"/>
              </a:solidFill>
            </a:endParaRPr>
          </a:p>
          <a:p>
            <a:pPr>
              <a:lnSpc>
                <a:spcPct val="120000"/>
              </a:lnSpc>
            </a:pPr>
            <a:r>
              <a:rPr lang="en-US" dirty="0">
                <a:solidFill>
                  <a:schemeClr val="bg1"/>
                </a:solidFill>
              </a:rPr>
              <a:t>M-14 (melanoma)		&gt;125		28		</a:t>
            </a:r>
            <a:r>
              <a:rPr lang="en-US" dirty="0" smtClean="0">
                <a:solidFill>
                  <a:schemeClr val="bg1"/>
                </a:solidFill>
              </a:rPr>
              <a:t>	18</a:t>
            </a:r>
            <a:endParaRPr lang="en-US" dirty="0">
              <a:solidFill>
                <a:schemeClr val="bg1"/>
              </a:solidFill>
            </a:endParaRPr>
          </a:p>
          <a:p>
            <a:pPr>
              <a:lnSpc>
                <a:spcPct val="120000"/>
              </a:lnSpc>
            </a:pPr>
            <a:r>
              <a:rPr lang="en-US" dirty="0">
                <a:solidFill>
                  <a:schemeClr val="bg1"/>
                </a:solidFill>
              </a:rPr>
              <a:t>HT-29 (colon)		</a:t>
            </a:r>
            <a:r>
              <a:rPr lang="en-US" dirty="0" smtClean="0">
                <a:solidFill>
                  <a:schemeClr val="bg1"/>
                </a:solidFill>
              </a:rPr>
              <a:t>	110</a:t>
            </a:r>
            <a:r>
              <a:rPr lang="en-US" dirty="0">
                <a:solidFill>
                  <a:schemeClr val="bg1"/>
                </a:solidFill>
              </a:rPr>
              <a:t>		</a:t>
            </a:r>
            <a:r>
              <a:rPr lang="en-US" dirty="0" smtClean="0">
                <a:solidFill>
                  <a:schemeClr val="bg1"/>
                </a:solidFill>
              </a:rPr>
              <a:t>	20</a:t>
            </a:r>
            <a:r>
              <a:rPr lang="en-US" dirty="0">
                <a:solidFill>
                  <a:schemeClr val="bg1"/>
                </a:solidFill>
              </a:rPr>
              <a:t>		</a:t>
            </a:r>
            <a:r>
              <a:rPr lang="en-US" dirty="0" smtClean="0">
                <a:solidFill>
                  <a:schemeClr val="bg1"/>
                </a:solidFill>
              </a:rPr>
              <a:t>	21 </a:t>
            </a:r>
            <a:r>
              <a:rPr lang="en-US" dirty="0">
                <a:solidFill>
                  <a:schemeClr val="bg1"/>
                </a:solidFill>
              </a:rPr>
              <a:t>	</a:t>
            </a:r>
          </a:p>
          <a:p>
            <a:pPr>
              <a:lnSpc>
                <a:spcPct val="120000"/>
              </a:lnSpc>
            </a:pPr>
            <a:r>
              <a:rPr lang="en-US" dirty="0">
                <a:solidFill>
                  <a:schemeClr val="bg1"/>
                </a:solidFill>
              </a:rPr>
              <a:t>HCT116 (colon)		25-100		&lt; 10		</a:t>
            </a:r>
            <a:r>
              <a:rPr lang="en-US" dirty="0" smtClean="0">
                <a:solidFill>
                  <a:schemeClr val="bg1"/>
                </a:solidFill>
              </a:rPr>
              <a:t>	60</a:t>
            </a:r>
            <a:endParaRPr lang="en-US" dirty="0">
              <a:solidFill>
                <a:schemeClr val="bg1"/>
              </a:solidFill>
            </a:endParaRPr>
          </a:p>
          <a:p>
            <a:pPr>
              <a:lnSpc>
                <a:spcPct val="120000"/>
              </a:lnSpc>
            </a:pPr>
            <a:r>
              <a:rPr lang="en-US" dirty="0">
                <a:solidFill>
                  <a:schemeClr val="bg1"/>
                </a:solidFill>
              </a:rPr>
              <a:t>PC3 (prostate)		</a:t>
            </a:r>
            <a:r>
              <a:rPr lang="en-US" dirty="0" smtClean="0">
                <a:solidFill>
                  <a:schemeClr val="bg1"/>
                </a:solidFill>
              </a:rPr>
              <a:t>	&gt;</a:t>
            </a:r>
            <a:r>
              <a:rPr lang="en-US" dirty="0">
                <a:solidFill>
                  <a:schemeClr val="bg1"/>
                </a:solidFill>
              </a:rPr>
              <a:t>125		15		</a:t>
            </a:r>
            <a:r>
              <a:rPr lang="en-US" dirty="0" smtClean="0">
                <a:solidFill>
                  <a:schemeClr val="bg1"/>
                </a:solidFill>
              </a:rPr>
              <a:t>	13</a:t>
            </a:r>
            <a:endParaRPr lang="en-US" dirty="0">
              <a:solidFill>
                <a:schemeClr val="bg1"/>
              </a:solidFill>
            </a:endParaRPr>
          </a:p>
          <a:p>
            <a:pPr>
              <a:lnSpc>
                <a:spcPct val="120000"/>
              </a:lnSpc>
            </a:pPr>
            <a:r>
              <a:rPr lang="en-US" dirty="0">
                <a:solidFill>
                  <a:schemeClr val="bg1"/>
                </a:solidFill>
              </a:rPr>
              <a:t>K562 (leukemia)		70		</a:t>
            </a:r>
            <a:r>
              <a:rPr lang="en-US" dirty="0" smtClean="0">
                <a:solidFill>
                  <a:schemeClr val="bg1"/>
                </a:solidFill>
              </a:rPr>
              <a:t>	17</a:t>
            </a:r>
            <a:r>
              <a:rPr lang="en-US" dirty="0">
                <a:solidFill>
                  <a:schemeClr val="bg1"/>
                </a:solidFill>
              </a:rPr>
              <a:t>		</a:t>
            </a:r>
            <a:r>
              <a:rPr lang="en-US" dirty="0" smtClean="0">
                <a:solidFill>
                  <a:schemeClr val="bg1"/>
                </a:solidFill>
              </a:rPr>
              <a:t>	11 </a:t>
            </a:r>
            <a:endParaRPr lang="en-US" dirty="0">
              <a:solidFill>
                <a:schemeClr val="bg1"/>
              </a:solidFill>
            </a:endParaRPr>
          </a:p>
        </p:txBody>
      </p:sp>
      <p:sp>
        <p:nvSpPr>
          <p:cNvPr id="24579" name="Text Box 3"/>
          <p:cNvSpPr txBox="1">
            <a:spLocks noChangeArrowheads="1"/>
          </p:cNvSpPr>
          <p:nvPr/>
        </p:nvSpPr>
        <p:spPr bwMode="auto">
          <a:xfrm>
            <a:off x="1312863" y="6253163"/>
            <a:ext cx="6473825" cy="584200"/>
          </a:xfrm>
          <a:prstGeom prst="rect">
            <a:avLst/>
          </a:prstGeom>
          <a:noFill/>
          <a:ln w="9525">
            <a:noFill/>
            <a:miter lim="800000"/>
            <a:headEnd/>
            <a:tailEnd/>
          </a:ln>
        </p:spPr>
        <p:txBody>
          <a:bodyPr wrap="none">
            <a:spAutoFit/>
          </a:bodyPr>
          <a:lstStyle/>
          <a:p>
            <a:r>
              <a:rPr lang="en-US" sz="1600"/>
              <a:t>Murphy, B.T.; Neto, C. et al, J. Agric. Food Chem. 51: 3541-45 (2003)</a:t>
            </a:r>
          </a:p>
          <a:p>
            <a:r>
              <a:rPr lang="en-US" sz="1600"/>
              <a:t>Neto, et al, J. Sci. Food Agric. 86: 18-25 (2006)</a:t>
            </a:r>
            <a:endParaRPr lang="en-US" sz="1600">
              <a:latin typeface="Times New Roman" pitchFamily="18" charset="0"/>
            </a:endParaRPr>
          </a:p>
        </p:txBody>
      </p:sp>
      <p:sp>
        <p:nvSpPr>
          <p:cNvPr id="24580" name="Text Box 4"/>
          <p:cNvSpPr txBox="1">
            <a:spLocks noChangeArrowheads="1"/>
          </p:cNvSpPr>
          <p:nvPr/>
        </p:nvSpPr>
        <p:spPr bwMode="auto">
          <a:xfrm>
            <a:off x="3155359" y="5764316"/>
            <a:ext cx="2625462" cy="338554"/>
          </a:xfrm>
          <a:prstGeom prst="rect">
            <a:avLst/>
          </a:prstGeom>
          <a:noFill/>
          <a:ln w="9525">
            <a:noFill/>
            <a:miter lim="800000"/>
            <a:headEnd/>
            <a:tailEnd/>
          </a:ln>
        </p:spPr>
        <p:txBody>
          <a:bodyPr wrap="none">
            <a:spAutoFit/>
          </a:bodyPr>
          <a:lstStyle/>
          <a:p>
            <a:r>
              <a:rPr lang="en-US" sz="1600" dirty="0"/>
              <a:t>Based on 48 hr NCI SRB </a:t>
            </a:r>
            <a:r>
              <a:rPr lang="en-US" sz="1600" dirty="0" smtClean="0"/>
              <a:t>assay</a:t>
            </a:r>
            <a:endParaRPr lang="en-US" sz="1600" dirty="0"/>
          </a:p>
        </p:txBody>
      </p:sp>
      <p:sp>
        <p:nvSpPr>
          <p:cNvPr id="24581" name="Oval 5"/>
          <p:cNvSpPr>
            <a:spLocks noChangeArrowheads="1"/>
          </p:cNvSpPr>
          <p:nvPr/>
        </p:nvSpPr>
        <p:spPr bwMode="auto">
          <a:xfrm>
            <a:off x="3553690" y="2438400"/>
            <a:ext cx="704411" cy="304800"/>
          </a:xfrm>
          <a:prstGeom prst="ellipse">
            <a:avLst/>
          </a:prstGeom>
          <a:noFill/>
          <a:ln w="28575">
            <a:solidFill>
              <a:srgbClr val="FFFF00"/>
            </a:solidFill>
            <a:round/>
            <a:headEnd/>
            <a:tailEnd/>
          </a:ln>
        </p:spPr>
        <p:txBody>
          <a:bodyPr wrap="none" anchor="ctr"/>
          <a:lstStyle/>
          <a:p>
            <a:endParaRPr lang="en-US">
              <a:solidFill>
                <a:srgbClr val="FFFF00"/>
              </a:solidFill>
            </a:endParaRPr>
          </a:p>
        </p:txBody>
      </p:sp>
      <p:sp>
        <p:nvSpPr>
          <p:cNvPr id="24582" name="Oval 6"/>
          <p:cNvSpPr>
            <a:spLocks noChangeArrowheads="1"/>
          </p:cNvSpPr>
          <p:nvPr/>
        </p:nvSpPr>
        <p:spPr bwMode="auto">
          <a:xfrm>
            <a:off x="4675909" y="3429000"/>
            <a:ext cx="2237654" cy="381000"/>
          </a:xfrm>
          <a:prstGeom prst="ellipse">
            <a:avLst/>
          </a:prstGeom>
          <a:noFill/>
          <a:ln w="28575">
            <a:solidFill>
              <a:srgbClr val="FFFF00"/>
            </a:solidFill>
            <a:round/>
            <a:headEnd/>
            <a:tailEnd/>
          </a:ln>
        </p:spPr>
        <p:txBody>
          <a:bodyPr wrap="none" anchor="ctr"/>
          <a:lstStyle/>
          <a:p>
            <a:endParaRPr lang="en-US"/>
          </a:p>
        </p:txBody>
      </p:sp>
      <p:sp>
        <p:nvSpPr>
          <p:cNvPr id="24583" name="Oval 7"/>
          <p:cNvSpPr>
            <a:spLocks noChangeArrowheads="1"/>
          </p:cNvSpPr>
          <p:nvPr/>
        </p:nvSpPr>
        <p:spPr bwMode="auto">
          <a:xfrm>
            <a:off x="4675909" y="4419600"/>
            <a:ext cx="914400" cy="381000"/>
          </a:xfrm>
          <a:prstGeom prst="ellipse">
            <a:avLst/>
          </a:prstGeom>
          <a:noFill/>
          <a:ln w="28575">
            <a:solidFill>
              <a:srgbClr val="FFFF00"/>
            </a:solidFill>
            <a:round/>
            <a:headEnd/>
            <a:tailEnd/>
          </a:ln>
        </p:spPr>
        <p:txBody>
          <a:bodyPr wrap="none" anchor="ctr"/>
          <a:lstStyle/>
          <a:p>
            <a:endParaRPr lang="en-US"/>
          </a:p>
        </p:txBody>
      </p:sp>
      <p:sp>
        <p:nvSpPr>
          <p:cNvPr id="24585" name="Oval 9"/>
          <p:cNvSpPr>
            <a:spLocks noChangeArrowheads="1"/>
          </p:cNvSpPr>
          <p:nvPr/>
        </p:nvSpPr>
        <p:spPr bwMode="auto">
          <a:xfrm>
            <a:off x="4675909" y="4012442"/>
            <a:ext cx="2237654" cy="407158"/>
          </a:xfrm>
          <a:prstGeom prst="ellipse">
            <a:avLst/>
          </a:prstGeom>
          <a:noFill/>
          <a:ln w="28575">
            <a:solidFill>
              <a:srgbClr val="FFFF00"/>
            </a:solidFill>
            <a:round/>
            <a:headEnd/>
            <a:tailEnd/>
          </a:ln>
        </p:spPr>
        <p:txBody>
          <a:bodyPr wrap="none" anchor="ctr"/>
          <a:lstStyle/>
          <a:p>
            <a:endParaRPr lang="en-US"/>
          </a:p>
        </p:txBody>
      </p:sp>
      <p:sp>
        <p:nvSpPr>
          <p:cNvPr id="24586" name="Oval 10"/>
          <p:cNvSpPr>
            <a:spLocks noChangeArrowheads="1"/>
          </p:cNvSpPr>
          <p:nvPr/>
        </p:nvSpPr>
        <p:spPr bwMode="auto">
          <a:xfrm>
            <a:off x="3553690" y="4419600"/>
            <a:ext cx="914400" cy="381000"/>
          </a:xfrm>
          <a:prstGeom prst="ellipse">
            <a:avLst/>
          </a:prstGeom>
          <a:noFill/>
          <a:ln w="28575">
            <a:solidFill>
              <a:srgbClr val="FFFF00"/>
            </a:solidFill>
            <a:round/>
            <a:headEnd/>
            <a:tailEnd/>
          </a:ln>
        </p:spPr>
        <p:txBody>
          <a:bodyPr wrap="none" anchor="ctr"/>
          <a:lstStyle/>
          <a:p>
            <a:endParaRPr lang="en-US"/>
          </a:p>
        </p:txBody>
      </p:sp>
      <p:sp>
        <p:nvSpPr>
          <p:cNvPr id="24587" name="Rectangle 11"/>
          <p:cNvSpPr>
            <a:spLocks noChangeArrowheads="1"/>
          </p:cNvSpPr>
          <p:nvPr/>
        </p:nvSpPr>
        <p:spPr bwMode="auto">
          <a:xfrm>
            <a:off x="415636" y="0"/>
            <a:ext cx="8132619" cy="1143000"/>
          </a:xfrm>
          <a:prstGeom prst="rect">
            <a:avLst/>
          </a:prstGeom>
          <a:noFill/>
          <a:ln w="9525">
            <a:noFill/>
            <a:miter lim="800000"/>
            <a:headEnd/>
            <a:tailEnd/>
          </a:ln>
        </p:spPr>
        <p:txBody>
          <a:bodyPr anchor="ctr"/>
          <a:lstStyle/>
          <a:p>
            <a:pPr algn="ctr"/>
            <a:r>
              <a:rPr lang="en-US" sz="2400" dirty="0" smtClean="0">
                <a:cs typeface="Arial" charset="0"/>
              </a:rPr>
              <a:t>Using bioassay-guided fractionation, we identified </a:t>
            </a:r>
            <a:r>
              <a:rPr lang="en-US" sz="2400" dirty="0">
                <a:cs typeface="Arial" charset="0"/>
              </a:rPr>
              <a:t>compounds in whole cranberry fruit that inhibit tumor cell </a:t>
            </a:r>
            <a:r>
              <a:rPr lang="en-US" sz="2400" dirty="0" smtClean="0">
                <a:cs typeface="Arial" charset="0"/>
              </a:rPr>
              <a:t>proliferation</a:t>
            </a:r>
            <a:endParaRPr lang="en-US" sz="2400" i="1" dirty="0">
              <a:cs typeface="Arial" charset="0"/>
            </a:endParaRPr>
          </a:p>
        </p:txBody>
      </p:sp>
      <p:sp>
        <p:nvSpPr>
          <p:cNvPr id="11" name="Rectangle 10"/>
          <p:cNvSpPr/>
          <p:nvPr/>
        </p:nvSpPr>
        <p:spPr>
          <a:xfrm>
            <a:off x="1312863" y="4012442"/>
            <a:ext cx="1648701" cy="788158"/>
          </a:xfrm>
          <a:prstGeom prst="rect">
            <a:avLst/>
          </a:prstGeom>
          <a:noFill/>
          <a:ln w="19050">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nvPr>
        </p:nvGraphicFramePr>
        <p:xfrm>
          <a:off x="177421" y="1241946"/>
          <a:ext cx="8509379" cy="4884217"/>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9"/>
          <p:cNvSpPr txBox="1">
            <a:spLocks noChangeArrowheads="1"/>
          </p:cNvSpPr>
          <p:nvPr/>
        </p:nvSpPr>
        <p:spPr bwMode="auto">
          <a:xfrm>
            <a:off x="5385728" y="2101755"/>
            <a:ext cx="1905000" cy="2031325"/>
          </a:xfrm>
          <a:prstGeom prst="rect">
            <a:avLst/>
          </a:prstGeom>
          <a:solidFill>
            <a:schemeClr val="bg1"/>
          </a:solidFill>
          <a:ln w="9525">
            <a:solidFill>
              <a:schemeClr val="tx1"/>
            </a:solidFill>
            <a:miter lim="800000"/>
            <a:headEnd/>
            <a:tailEnd/>
          </a:ln>
        </p:spPr>
        <p:txBody>
          <a:bodyPr>
            <a:spAutoFit/>
          </a:bodyPr>
          <a:lstStyle/>
          <a:p>
            <a:pPr>
              <a:defRPr/>
            </a:pPr>
            <a:r>
              <a:rPr lang="en-US" b="0" dirty="0" err="1">
                <a:solidFill>
                  <a:schemeClr val="tx1"/>
                </a:solidFill>
              </a:rPr>
              <a:t>Clonogenic</a:t>
            </a:r>
            <a:r>
              <a:rPr lang="en-US" b="0" dirty="0">
                <a:solidFill>
                  <a:schemeClr val="tx1"/>
                </a:solidFill>
              </a:rPr>
              <a:t> assay:</a:t>
            </a:r>
          </a:p>
          <a:p>
            <a:pPr>
              <a:defRPr/>
            </a:pPr>
            <a:r>
              <a:rPr lang="en-US" b="0" dirty="0">
                <a:solidFill>
                  <a:schemeClr val="tx1"/>
                </a:solidFill>
              </a:rPr>
              <a:t>assesses effect on ability of cells to migrate, loss of normal contact inhibition between the cells</a:t>
            </a:r>
          </a:p>
        </p:txBody>
      </p:sp>
      <p:sp>
        <p:nvSpPr>
          <p:cNvPr id="12" name="Text Box 2"/>
          <p:cNvSpPr txBox="1">
            <a:spLocks noChangeArrowheads="1"/>
          </p:cNvSpPr>
          <p:nvPr/>
        </p:nvSpPr>
        <p:spPr bwMode="auto">
          <a:xfrm>
            <a:off x="0" y="0"/>
            <a:ext cx="9144000" cy="954088"/>
          </a:xfrm>
          <a:prstGeom prst="rect">
            <a:avLst/>
          </a:prstGeom>
          <a:noFill/>
          <a:ln w="9525">
            <a:noFill/>
            <a:miter lim="800000"/>
            <a:headEnd/>
            <a:tailEnd/>
          </a:ln>
        </p:spPr>
        <p:txBody>
          <a:bodyPr>
            <a:spAutoFit/>
          </a:bodyPr>
          <a:lstStyle/>
          <a:p>
            <a:pPr algn="ctr" eaLnBrk="1" hangingPunct="1"/>
            <a:r>
              <a:rPr lang="en-US" sz="2800" b="0" smtClean="0">
                <a:cs typeface="Arial" charset="0"/>
              </a:rPr>
              <a:t>Cranberry polyphenols (PACs) </a:t>
            </a:r>
            <a:r>
              <a:rPr lang="en-US" sz="2800" b="0" dirty="0" smtClean="0">
                <a:cs typeface="Arial" charset="0"/>
              </a:rPr>
              <a:t>inhibit </a:t>
            </a:r>
            <a:r>
              <a:rPr lang="en-US" sz="2800" b="0" dirty="0">
                <a:cs typeface="Arial" charset="0"/>
              </a:rPr>
              <a:t>migration and </a:t>
            </a:r>
            <a:r>
              <a:rPr lang="en-US" sz="2800" b="0" dirty="0" smtClean="0">
                <a:cs typeface="Arial" charset="0"/>
              </a:rPr>
              <a:t>colony </a:t>
            </a:r>
            <a:r>
              <a:rPr lang="en-US" sz="2800" b="0" dirty="0">
                <a:cs typeface="Arial" charset="0"/>
              </a:rPr>
              <a:t>formation by colon </a:t>
            </a:r>
            <a:r>
              <a:rPr lang="en-US" sz="2800" b="0" dirty="0" smtClean="0">
                <a:cs typeface="Arial" charset="0"/>
              </a:rPr>
              <a:t>tumor cells </a:t>
            </a:r>
            <a:r>
              <a:rPr lang="en-US" sz="2800" b="0" dirty="0">
                <a:cs typeface="Arial" charset="0"/>
              </a:rPr>
              <a:t>over a 2 week period</a:t>
            </a:r>
          </a:p>
        </p:txBody>
      </p:sp>
      <p:sp>
        <p:nvSpPr>
          <p:cNvPr id="13" name="Text Box 5"/>
          <p:cNvSpPr txBox="1">
            <a:spLocks noChangeArrowheads="1"/>
          </p:cNvSpPr>
          <p:nvPr/>
        </p:nvSpPr>
        <p:spPr bwMode="auto">
          <a:xfrm>
            <a:off x="177421" y="6350169"/>
            <a:ext cx="8382000" cy="400110"/>
          </a:xfrm>
          <a:prstGeom prst="rect">
            <a:avLst/>
          </a:prstGeom>
          <a:noFill/>
          <a:ln w="9525">
            <a:noFill/>
            <a:miter lim="800000"/>
            <a:headEnd/>
            <a:tailEnd/>
          </a:ln>
        </p:spPr>
        <p:txBody>
          <a:bodyPr>
            <a:spAutoFit/>
          </a:bodyPr>
          <a:lstStyle/>
          <a:p>
            <a:pPr algn="ctr" eaLnBrk="1" hangingPunct="1"/>
            <a:r>
              <a:rPr lang="en-US" sz="2000" b="1" dirty="0" smtClean="0"/>
              <a:t>Colony inhibition occurs at doses well below the IC</a:t>
            </a:r>
            <a:r>
              <a:rPr lang="en-US" sz="2000" b="1" baseline="-25000" dirty="0" smtClean="0"/>
              <a:t>50</a:t>
            </a:r>
            <a:r>
              <a:rPr lang="en-US" sz="2000" b="1" dirty="0" smtClean="0"/>
              <a:t> (Liberty</a:t>
            </a:r>
            <a:r>
              <a:rPr lang="en-US" sz="2000" b="1" dirty="0"/>
              <a:t>, et al, 2009)</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2"/>
          <p:cNvGraphicFramePr>
            <a:graphicFrameLocks noChangeAspect="1"/>
          </p:cNvGraphicFramePr>
          <p:nvPr/>
        </p:nvGraphicFramePr>
        <p:xfrm>
          <a:off x="228600" y="567559"/>
          <a:ext cx="8689975" cy="5757041"/>
        </p:xfrm>
        <a:graphic>
          <a:graphicData uri="http://schemas.openxmlformats.org/presentationml/2006/ole">
            <mc:AlternateContent xmlns:mc="http://schemas.openxmlformats.org/markup-compatibility/2006">
              <mc:Choice xmlns:v="urn:schemas-microsoft-com:vml" Requires="v">
                <p:oleObj spid="_x0000_s4102" name="SPW 11.0 Graph" r:id="rId3" imgW="5661360" imgH="4668480" progId="">
                  <p:embed/>
                </p:oleObj>
              </mc:Choice>
              <mc:Fallback>
                <p:oleObj name="SPW 11.0 Graph" r:id="rId3" imgW="5661360" imgH="466848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67559"/>
                        <a:ext cx="8689975" cy="5757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0" name="Text Box 3"/>
          <p:cNvSpPr txBox="1">
            <a:spLocks noChangeArrowheads="1"/>
          </p:cNvSpPr>
          <p:nvPr/>
        </p:nvSpPr>
        <p:spPr bwMode="auto">
          <a:xfrm>
            <a:off x="1135117" y="875680"/>
            <a:ext cx="6968359" cy="707886"/>
          </a:xfrm>
          <a:prstGeom prst="rect">
            <a:avLst/>
          </a:prstGeom>
          <a:solidFill>
            <a:schemeClr val="bg1"/>
          </a:solidFill>
          <a:ln w="9525">
            <a:noFill/>
            <a:miter lim="800000"/>
            <a:headEnd/>
            <a:tailEnd/>
          </a:ln>
        </p:spPr>
        <p:txBody>
          <a:bodyPr wrap="square">
            <a:spAutoFit/>
          </a:bodyPr>
          <a:lstStyle/>
          <a:p>
            <a:r>
              <a:rPr lang="en-US" sz="2000" b="0" dirty="0" smtClean="0">
                <a:solidFill>
                  <a:schemeClr val="tx1"/>
                </a:solidFill>
              </a:rPr>
              <a:t>Figure 2: DNA fragmentation in HT-29 colon tumor cells after </a:t>
            </a:r>
            <a:r>
              <a:rPr lang="en-US" sz="2000" b="0" dirty="0">
                <a:solidFill>
                  <a:schemeClr val="tx1"/>
                </a:solidFill>
              </a:rPr>
              <a:t>48 hr </a:t>
            </a:r>
            <a:r>
              <a:rPr lang="en-US" sz="2000" b="0" dirty="0" smtClean="0">
                <a:solidFill>
                  <a:schemeClr val="tx1"/>
                </a:solidFill>
              </a:rPr>
              <a:t>incubation</a:t>
            </a:r>
            <a:r>
              <a:rPr lang="en-US" sz="2000" dirty="0" smtClean="0"/>
              <a:t> with cranberry compounds (TUNEL data)</a:t>
            </a:r>
            <a:endParaRPr lang="en-US" sz="2000" b="0" dirty="0">
              <a:solidFill>
                <a:schemeClr val="tx1"/>
              </a:solidFill>
            </a:endParaRPr>
          </a:p>
        </p:txBody>
      </p:sp>
      <p:sp>
        <p:nvSpPr>
          <p:cNvPr id="14341" name="Text Box 5"/>
          <p:cNvSpPr txBox="1">
            <a:spLocks noChangeArrowheads="1"/>
          </p:cNvSpPr>
          <p:nvPr/>
        </p:nvSpPr>
        <p:spPr bwMode="auto">
          <a:xfrm>
            <a:off x="231775" y="6509752"/>
            <a:ext cx="8686800" cy="338554"/>
          </a:xfrm>
          <a:prstGeom prst="rect">
            <a:avLst/>
          </a:prstGeom>
          <a:noFill/>
          <a:ln w="9525">
            <a:noFill/>
            <a:miter lim="800000"/>
            <a:headEnd/>
            <a:tailEnd/>
          </a:ln>
        </p:spPr>
        <p:txBody>
          <a:bodyPr>
            <a:spAutoFit/>
          </a:bodyPr>
          <a:lstStyle/>
          <a:p>
            <a:pPr algn="ctr"/>
            <a:r>
              <a:rPr lang="en-US" sz="1600" b="0" dirty="0"/>
              <a:t>Liberty, A. M., Amoroso, J. W., Hart. P.E., Neto, C. </a:t>
            </a:r>
            <a:r>
              <a:rPr lang="en-US" sz="1600" b="0" dirty="0" smtClean="0"/>
              <a:t>C, </a:t>
            </a:r>
            <a:r>
              <a:rPr lang="en-US" sz="1600" b="0" i="1" dirty="0" err="1"/>
              <a:t>Acta</a:t>
            </a:r>
            <a:r>
              <a:rPr lang="en-US" sz="1600" b="0" i="1" dirty="0"/>
              <a:t> </a:t>
            </a:r>
            <a:r>
              <a:rPr lang="en-US" sz="1600" b="0" i="1" dirty="0" err="1"/>
              <a:t>Horticulturae</a:t>
            </a:r>
            <a:r>
              <a:rPr lang="en-US" sz="1600" b="0" dirty="0"/>
              <a:t>, 841: 61-66 (2009).</a:t>
            </a:r>
          </a:p>
        </p:txBody>
      </p:sp>
      <p:sp>
        <p:nvSpPr>
          <p:cNvPr id="8" name="TextBox 7"/>
          <p:cNvSpPr txBox="1"/>
          <p:nvPr/>
        </p:nvSpPr>
        <p:spPr>
          <a:xfrm>
            <a:off x="228600" y="875681"/>
            <a:ext cx="461665" cy="5262980"/>
          </a:xfrm>
          <a:prstGeom prst="rect">
            <a:avLst/>
          </a:prstGeom>
          <a:solidFill>
            <a:schemeClr val="bg1"/>
          </a:solidFill>
        </p:spPr>
        <p:txBody>
          <a:bodyPr vert="vert270" wrap="square" rtlCol="0">
            <a:spAutoFit/>
          </a:bodyPr>
          <a:lstStyle/>
          <a:p>
            <a:r>
              <a:rPr lang="en-US" dirty="0" smtClean="0"/>
              <a:t>			% apoptotic cells				</a:t>
            </a:r>
            <a:endParaRPr lang="en-US" dirty="0"/>
          </a:p>
        </p:txBody>
      </p:sp>
      <p:sp>
        <p:nvSpPr>
          <p:cNvPr id="14339" name="Text Box 2"/>
          <p:cNvSpPr txBox="1">
            <a:spLocks noChangeArrowheads="1"/>
          </p:cNvSpPr>
          <p:nvPr/>
        </p:nvSpPr>
        <p:spPr bwMode="auto">
          <a:xfrm>
            <a:off x="0" y="305949"/>
            <a:ext cx="9144000" cy="523220"/>
          </a:xfrm>
          <a:prstGeom prst="rect">
            <a:avLst/>
          </a:prstGeom>
          <a:solidFill>
            <a:schemeClr val="bg1"/>
          </a:solidFill>
          <a:ln w="9525">
            <a:noFill/>
            <a:miter lim="800000"/>
            <a:headEnd/>
            <a:tailEnd/>
          </a:ln>
        </p:spPr>
        <p:txBody>
          <a:bodyPr>
            <a:spAutoFit/>
          </a:bodyPr>
          <a:lstStyle/>
          <a:p>
            <a:pPr algn="ctr"/>
            <a:r>
              <a:rPr lang="en-US" sz="2800" b="0" dirty="0">
                <a:cs typeface="Arial" charset="0"/>
              </a:rPr>
              <a:t>Cranberry </a:t>
            </a:r>
            <a:r>
              <a:rPr lang="en-US" sz="2800" b="0" dirty="0" smtClean="0">
                <a:cs typeface="Arial" charset="0"/>
              </a:rPr>
              <a:t>compounds also increase levels of apoptosis</a:t>
            </a:r>
            <a:endParaRPr lang="en-US" sz="2800" b="0" dirty="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7"/>
          <p:cNvSpPr txBox="1">
            <a:spLocks noChangeArrowheads="1"/>
          </p:cNvSpPr>
          <p:nvPr/>
        </p:nvSpPr>
        <p:spPr bwMode="auto">
          <a:xfrm>
            <a:off x="0" y="0"/>
            <a:ext cx="9144000" cy="954088"/>
          </a:xfrm>
          <a:prstGeom prst="rect">
            <a:avLst/>
          </a:prstGeom>
          <a:noFill/>
          <a:ln w="9525">
            <a:noFill/>
            <a:miter lim="800000"/>
            <a:headEnd/>
            <a:tailEnd/>
          </a:ln>
        </p:spPr>
        <p:txBody>
          <a:bodyPr>
            <a:spAutoFit/>
          </a:bodyPr>
          <a:lstStyle/>
          <a:p>
            <a:pPr algn="ctr"/>
            <a:r>
              <a:rPr lang="en-US" sz="2800" b="0" dirty="0">
                <a:cs typeface="Arial" charset="0"/>
              </a:rPr>
              <a:t>Microarray analysis shows </a:t>
            </a:r>
            <a:r>
              <a:rPr lang="en-US" sz="2800" b="0" dirty="0" smtClean="0">
                <a:cs typeface="Arial" charset="0"/>
              </a:rPr>
              <a:t>that cranberry </a:t>
            </a:r>
            <a:r>
              <a:rPr lang="en-US" sz="2800" b="0" dirty="0">
                <a:cs typeface="Arial" charset="0"/>
              </a:rPr>
              <a:t>PACs modulate gene expression in HCT-116 cells </a:t>
            </a:r>
          </a:p>
        </p:txBody>
      </p:sp>
      <p:graphicFrame>
        <p:nvGraphicFramePr>
          <p:cNvPr id="5" name="Table 4"/>
          <p:cNvGraphicFramePr>
            <a:graphicFrameLocks noGrp="1"/>
          </p:cNvGraphicFramePr>
          <p:nvPr/>
        </p:nvGraphicFramePr>
        <p:xfrm>
          <a:off x="0" y="1998355"/>
          <a:ext cx="9144000" cy="3582638"/>
        </p:xfrm>
        <a:graphic>
          <a:graphicData uri="http://schemas.openxmlformats.org/drawingml/2006/table">
            <a:tbl>
              <a:tblPr firstRow="1" bandRow="1">
                <a:tableStyleId>{21E4AEA4-8DFA-4A89-87EB-49C32662AFE0}</a:tableStyleId>
              </a:tblPr>
              <a:tblGrid>
                <a:gridCol w="2579077"/>
                <a:gridCol w="2297723"/>
                <a:gridCol w="2209800"/>
                <a:gridCol w="2057400"/>
              </a:tblGrid>
              <a:tr h="623601">
                <a:tc>
                  <a:txBody>
                    <a:bodyPr/>
                    <a:lstStyle/>
                    <a:p>
                      <a:pPr algn="ctr"/>
                      <a:r>
                        <a:rPr lang="en-US" dirty="0" smtClean="0">
                          <a:latin typeface="Arial" pitchFamily="34" charset="0"/>
                          <a:cs typeface="Arial" pitchFamily="34" charset="0"/>
                        </a:rPr>
                        <a:t>Gene</a:t>
                      </a:r>
                      <a:r>
                        <a:rPr lang="en-US" baseline="0" dirty="0" smtClean="0">
                          <a:latin typeface="Arial" pitchFamily="34" charset="0"/>
                          <a:cs typeface="Arial" pitchFamily="34" charset="0"/>
                        </a:rPr>
                        <a:t> </a:t>
                      </a:r>
                      <a:endParaRPr lang="en-US" dirty="0">
                        <a:solidFill>
                          <a:schemeClr val="tx1"/>
                        </a:solidFill>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Up</a:t>
                      </a:r>
                      <a:r>
                        <a:rPr lang="en-US" baseline="0" dirty="0" smtClean="0">
                          <a:latin typeface="Arial" pitchFamily="34" charset="0"/>
                          <a:cs typeface="Arial" pitchFamily="34" charset="0"/>
                        </a:rPr>
                        <a:t> or Down </a:t>
                      </a:r>
                    </a:p>
                    <a:p>
                      <a:pPr algn="ctr"/>
                      <a:r>
                        <a:rPr lang="en-US" baseline="0" dirty="0" smtClean="0">
                          <a:latin typeface="Arial" pitchFamily="34" charset="0"/>
                          <a:cs typeface="Arial" pitchFamily="34" charset="0"/>
                        </a:rPr>
                        <a:t>Regulation</a:t>
                      </a:r>
                      <a:endParaRPr lang="en-US" dirty="0">
                        <a:solidFill>
                          <a:schemeClr val="tx1"/>
                        </a:solidFill>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Fold</a:t>
                      </a:r>
                      <a:r>
                        <a:rPr lang="en-US" baseline="0" dirty="0" smtClean="0">
                          <a:latin typeface="Arial" pitchFamily="34" charset="0"/>
                          <a:cs typeface="Arial" pitchFamily="34" charset="0"/>
                        </a:rPr>
                        <a:t> Change</a:t>
                      </a:r>
                      <a:endParaRPr lang="en-US" dirty="0">
                        <a:solidFill>
                          <a:schemeClr val="tx1"/>
                        </a:solidFill>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P Value</a:t>
                      </a:r>
                      <a:endParaRPr lang="en-US" dirty="0">
                        <a:solidFill>
                          <a:schemeClr val="tx1"/>
                        </a:solidFill>
                        <a:latin typeface="Arial" pitchFamily="34" charset="0"/>
                        <a:cs typeface="Arial" pitchFamily="34" charset="0"/>
                      </a:endParaRPr>
                    </a:p>
                  </a:txBody>
                  <a:tcPr/>
                </a:tc>
              </a:tr>
              <a:tr h="485751">
                <a:tc>
                  <a:txBody>
                    <a:bodyPr/>
                    <a:lstStyle/>
                    <a:p>
                      <a:pPr algn="ctr"/>
                      <a:r>
                        <a:rPr lang="en-US" dirty="0" smtClean="0">
                          <a:latin typeface="Arial" pitchFamily="34" charset="0"/>
                          <a:cs typeface="Arial" pitchFamily="34" charset="0"/>
                        </a:rPr>
                        <a:t>MAP3K</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Up</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1.36</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7.02× 10</a:t>
                      </a:r>
                      <a:r>
                        <a:rPr lang="en-US" baseline="30000" dirty="0" smtClean="0">
                          <a:latin typeface="Arial" pitchFamily="34" charset="0"/>
                          <a:cs typeface="Arial" pitchFamily="34" charset="0"/>
                        </a:rPr>
                        <a:t>-3</a:t>
                      </a:r>
                      <a:endParaRPr lang="en-US" baseline="30000" dirty="0">
                        <a:latin typeface="Arial" pitchFamily="34" charset="0"/>
                        <a:cs typeface="Arial" pitchFamily="34" charset="0"/>
                      </a:endParaRPr>
                    </a:p>
                  </a:txBody>
                  <a:tcPr/>
                </a:tc>
              </a:tr>
              <a:tr h="485751">
                <a:tc>
                  <a:txBody>
                    <a:bodyPr/>
                    <a:lstStyle/>
                    <a:p>
                      <a:pPr algn="ctr"/>
                      <a:r>
                        <a:rPr lang="en-US" dirty="0" smtClean="0">
                          <a:latin typeface="Arial" pitchFamily="34" charset="0"/>
                          <a:cs typeface="Arial" pitchFamily="34" charset="0"/>
                        </a:rPr>
                        <a:t>MAP2K1</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Up*</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1.53</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4.29 ×</a:t>
                      </a:r>
                      <a:r>
                        <a:rPr lang="en-US" sz="1800" dirty="0" smtClean="0">
                          <a:latin typeface="Arial" pitchFamily="34" charset="0"/>
                          <a:cs typeface="Arial" pitchFamily="34" charset="0"/>
                        </a:rPr>
                        <a:t>10</a:t>
                      </a:r>
                      <a:r>
                        <a:rPr lang="en-US" sz="1800" baseline="30000" dirty="0" smtClean="0">
                          <a:latin typeface="Arial" pitchFamily="34" charset="0"/>
                          <a:cs typeface="Arial" pitchFamily="34" charset="0"/>
                        </a:rPr>
                        <a:t>-3</a:t>
                      </a:r>
                      <a:endParaRPr lang="en-US" sz="1600" baseline="30000" dirty="0">
                        <a:latin typeface="Arial" pitchFamily="34" charset="0"/>
                        <a:cs typeface="Arial" pitchFamily="34" charset="0"/>
                      </a:endParaRPr>
                    </a:p>
                  </a:txBody>
                  <a:tcPr/>
                </a:tc>
              </a:tr>
              <a:tr h="513803">
                <a:tc>
                  <a:txBody>
                    <a:bodyPr/>
                    <a:lstStyle/>
                    <a:p>
                      <a:pPr algn="ctr"/>
                      <a:r>
                        <a:rPr lang="en-US" dirty="0" smtClean="0">
                          <a:latin typeface="Arial" pitchFamily="34" charset="0"/>
                          <a:cs typeface="Arial" pitchFamily="34" charset="0"/>
                        </a:rPr>
                        <a:t>MAPK1 (ERK)</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Down*</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0.41</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4.00 ×10</a:t>
                      </a:r>
                      <a:r>
                        <a:rPr lang="en-US" baseline="30000" dirty="0" smtClean="0">
                          <a:latin typeface="Arial" pitchFamily="34" charset="0"/>
                          <a:cs typeface="Arial" pitchFamily="34" charset="0"/>
                        </a:rPr>
                        <a:t>-2</a:t>
                      </a:r>
                      <a:endParaRPr lang="en-US" baseline="30000" dirty="0">
                        <a:latin typeface="Arial" pitchFamily="34" charset="0"/>
                        <a:cs typeface="Arial" pitchFamily="34" charset="0"/>
                      </a:endParaRPr>
                    </a:p>
                  </a:txBody>
                  <a:tcPr/>
                </a:tc>
              </a:tr>
              <a:tr h="485751">
                <a:tc>
                  <a:txBody>
                    <a:bodyPr/>
                    <a:lstStyle/>
                    <a:p>
                      <a:pPr algn="ctr"/>
                      <a:r>
                        <a:rPr lang="en-US" dirty="0" err="1" smtClean="0">
                          <a:latin typeface="Arial" pitchFamily="34" charset="0"/>
                          <a:cs typeface="Arial" pitchFamily="34" charset="0"/>
                        </a:rPr>
                        <a:t>BCl</a:t>
                      </a:r>
                      <a:r>
                        <a:rPr lang="en-US" baseline="0" dirty="0" smtClean="0">
                          <a:latin typeface="Arial" pitchFamily="34" charset="0"/>
                          <a:cs typeface="Arial" pitchFamily="34" charset="0"/>
                        </a:rPr>
                        <a:t> 10 (anti-apoptotic)</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Down </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0.50</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3.88 ×</a:t>
                      </a:r>
                      <a:r>
                        <a:rPr lang="en-US" sz="1800" dirty="0" smtClean="0">
                          <a:latin typeface="Arial" pitchFamily="34" charset="0"/>
                          <a:cs typeface="Arial" pitchFamily="34" charset="0"/>
                        </a:rPr>
                        <a:t>10</a:t>
                      </a:r>
                      <a:r>
                        <a:rPr lang="en-US" sz="1800" baseline="30000" dirty="0" smtClean="0">
                          <a:latin typeface="Arial" pitchFamily="34" charset="0"/>
                          <a:cs typeface="Arial" pitchFamily="34" charset="0"/>
                        </a:rPr>
                        <a:t>-3</a:t>
                      </a:r>
                      <a:endParaRPr lang="en-US" sz="1600" baseline="30000" dirty="0">
                        <a:latin typeface="Arial" pitchFamily="34" charset="0"/>
                        <a:cs typeface="Arial" pitchFamily="34" charset="0"/>
                      </a:endParaRPr>
                    </a:p>
                  </a:txBody>
                  <a:tcPr/>
                </a:tc>
              </a:tr>
              <a:tr h="485751">
                <a:tc>
                  <a:txBody>
                    <a:bodyPr/>
                    <a:lstStyle/>
                    <a:p>
                      <a:pPr algn="ctr"/>
                      <a:r>
                        <a:rPr lang="en-US" dirty="0" smtClean="0">
                          <a:latin typeface="Arial" pitchFamily="34" charset="0"/>
                          <a:cs typeface="Arial" pitchFamily="34" charset="0"/>
                        </a:rPr>
                        <a:t>BID (pro-apoptotic)</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Up</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1.68</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2.34 ×</a:t>
                      </a:r>
                      <a:r>
                        <a:rPr lang="en-US" sz="1800" dirty="0" smtClean="0">
                          <a:latin typeface="Arial" pitchFamily="34" charset="0"/>
                          <a:cs typeface="Arial" pitchFamily="34" charset="0"/>
                        </a:rPr>
                        <a:t>10</a:t>
                      </a:r>
                      <a:r>
                        <a:rPr lang="en-US" sz="1800" baseline="30000" dirty="0" smtClean="0">
                          <a:latin typeface="Arial" pitchFamily="34" charset="0"/>
                          <a:cs typeface="Arial" pitchFamily="34" charset="0"/>
                        </a:rPr>
                        <a:t>-3</a:t>
                      </a:r>
                      <a:endParaRPr lang="en-US" sz="1600" baseline="30000" dirty="0">
                        <a:latin typeface="Arial" pitchFamily="34" charset="0"/>
                        <a:cs typeface="Arial" pitchFamily="34" charset="0"/>
                      </a:endParaRPr>
                    </a:p>
                  </a:txBody>
                  <a:tcPr/>
                </a:tc>
              </a:tr>
              <a:tr h="485751">
                <a:tc>
                  <a:txBody>
                    <a:bodyPr/>
                    <a:lstStyle/>
                    <a:p>
                      <a:pPr algn="ctr"/>
                      <a:r>
                        <a:rPr lang="en-US" dirty="0" smtClean="0">
                          <a:latin typeface="Arial" pitchFamily="34" charset="0"/>
                          <a:cs typeface="Arial" pitchFamily="34" charset="0"/>
                        </a:rPr>
                        <a:t>BAX (pro-apoptotic)</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Up</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1.75</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2.25 ×10</a:t>
                      </a:r>
                      <a:r>
                        <a:rPr lang="en-US" baseline="30000" dirty="0" smtClean="0">
                          <a:latin typeface="Arial" pitchFamily="34" charset="0"/>
                          <a:cs typeface="Arial" pitchFamily="34" charset="0"/>
                        </a:rPr>
                        <a:t>-3</a:t>
                      </a:r>
                      <a:endParaRPr lang="en-US" baseline="30000" dirty="0">
                        <a:latin typeface="Arial" pitchFamily="34" charset="0"/>
                        <a:cs typeface="Arial" pitchFamily="34" charset="0"/>
                      </a:endParaRPr>
                    </a:p>
                  </a:txBody>
                  <a:tcPr/>
                </a:tc>
              </a:tr>
            </a:tbl>
          </a:graphicData>
        </a:graphic>
      </p:graphicFrame>
      <p:sp>
        <p:nvSpPr>
          <p:cNvPr id="58413" name="TextBox 5"/>
          <p:cNvSpPr txBox="1">
            <a:spLocks noChangeArrowheads="1"/>
          </p:cNvSpPr>
          <p:nvPr/>
        </p:nvSpPr>
        <p:spPr bwMode="auto">
          <a:xfrm>
            <a:off x="1524000" y="5580993"/>
            <a:ext cx="6015038" cy="369888"/>
          </a:xfrm>
          <a:prstGeom prst="rect">
            <a:avLst/>
          </a:prstGeom>
          <a:noFill/>
          <a:ln w="9525">
            <a:noFill/>
            <a:miter lim="800000"/>
            <a:headEnd/>
            <a:tailEnd/>
          </a:ln>
        </p:spPr>
        <p:txBody>
          <a:bodyPr wrap="none">
            <a:spAutoFit/>
          </a:bodyPr>
          <a:lstStyle/>
          <a:p>
            <a:r>
              <a:rPr lang="en-US" b="0" dirty="0"/>
              <a:t>* confirmed by protein expression analysis (Western blot)</a:t>
            </a:r>
          </a:p>
        </p:txBody>
      </p:sp>
      <p:sp>
        <p:nvSpPr>
          <p:cNvPr id="58414" name="TextBox 5"/>
          <p:cNvSpPr txBox="1">
            <a:spLocks noChangeArrowheads="1"/>
          </p:cNvSpPr>
          <p:nvPr/>
        </p:nvSpPr>
        <p:spPr bwMode="auto">
          <a:xfrm>
            <a:off x="0" y="1290469"/>
            <a:ext cx="9144000" cy="707886"/>
          </a:xfrm>
          <a:prstGeom prst="rect">
            <a:avLst/>
          </a:prstGeom>
          <a:noFill/>
          <a:ln w="9525">
            <a:noFill/>
            <a:miter lim="800000"/>
            <a:headEnd/>
            <a:tailEnd/>
          </a:ln>
        </p:spPr>
        <p:txBody>
          <a:bodyPr>
            <a:spAutoFit/>
          </a:bodyPr>
          <a:lstStyle/>
          <a:p>
            <a:pPr algn="ctr"/>
            <a:r>
              <a:rPr lang="en-US" sz="2000" b="0" dirty="0" smtClean="0">
                <a:cs typeface="Arial" charset="0"/>
              </a:rPr>
              <a:t>Table 2: Changes </a:t>
            </a:r>
            <a:r>
              <a:rPr lang="en-US" sz="2000" b="0" dirty="0">
                <a:cs typeface="Arial" charset="0"/>
              </a:rPr>
              <a:t>in expression of genes associated with apoptosis and MAPK (</a:t>
            </a:r>
            <a:r>
              <a:rPr lang="en-US" sz="2000" b="0" dirty="0" err="1">
                <a:cs typeface="Arial" charset="0"/>
              </a:rPr>
              <a:t>mitogen</a:t>
            </a:r>
            <a:r>
              <a:rPr lang="en-US" sz="2000" b="0" dirty="0">
                <a:cs typeface="Arial" charset="0"/>
              </a:rPr>
              <a:t>-activated protein </a:t>
            </a:r>
            <a:r>
              <a:rPr lang="en-US" sz="2000" b="0" dirty="0" err="1">
                <a:cs typeface="Arial" charset="0"/>
              </a:rPr>
              <a:t>kinase</a:t>
            </a:r>
            <a:r>
              <a:rPr lang="en-US" sz="2000" b="0" dirty="0">
                <a:cs typeface="Arial" charset="0"/>
              </a:rPr>
              <a:t>) signaling </a:t>
            </a:r>
            <a:r>
              <a:rPr lang="en-US" sz="2000" b="0" dirty="0" smtClean="0">
                <a:cs typeface="Arial" charset="0"/>
              </a:rPr>
              <a:t>pathway in response to PACs</a:t>
            </a:r>
            <a:endParaRPr lang="en-US" sz="2000" b="0" dirty="0">
              <a:cs typeface="Arial" charset="0"/>
            </a:endParaRPr>
          </a:p>
        </p:txBody>
      </p:sp>
      <p:sp>
        <p:nvSpPr>
          <p:cNvPr id="6" name="TextBox 5"/>
          <p:cNvSpPr txBox="1"/>
          <p:nvPr/>
        </p:nvSpPr>
        <p:spPr>
          <a:xfrm>
            <a:off x="1264362" y="6488668"/>
            <a:ext cx="6274676" cy="369332"/>
          </a:xfrm>
          <a:prstGeom prst="rect">
            <a:avLst/>
          </a:prstGeom>
          <a:noFill/>
        </p:spPr>
        <p:txBody>
          <a:bodyPr wrap="square" rtlCol="0">
            <a:spAutoFit/>
          </a:bodyPr>
          <a:lstStyle/>
          <a:p>
            <a:pPr algn="ctr"/>
            <a:r>
              <a:rPr lang="en-US" dirty="0" smtClean="0">
                <a:cs typeface="Arial" charset="0"/>
              </a:rPr>
              <a:t>Liberty, Ferreira, Drew &amp; Neto, unpublished data</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32012" y="2865437"/>
            <a:ext cx="8707271" cy="1470025"/>
          </a:xfrm>
        </p:spPr>
        <p:txBody>
          <a:bodyPr>
            <a:noAutofit/>
          </a:bodyPr>
          <a:lstStyle/>
          <a:p>
            <a:r>
              <a:rPr kumimoji="1" lang="en-US" altLang="zh-CN" sz="3600" b="1" dirty="0" smtClean="0"/>
              <a:t>Effect of cranberry on inhibition of colon tumor formation in AOM/DSS mouse model</a:t>
            </a:r>
            <a:br>
              <a:rPr kumimoji="1" lang="en-US" altLang="zh-CN" sz="3600" b="1" dirty="0" smtClean="0"/>
            </a:br>
            <a:r>
              <a:rPr kumimoji="1" lang="en-US" altLang="zh-CN" sz="3600" b="1" dirty="0" smtClean="0"/>
              <a:t/>
            </a:r>
            <a:br>
              <a:rPr kumimoji="1" lang="en-US" altLang="zh-CN" sz="3600" b="1" dirty="0" smtClean="0"/>
            </a:br>
            <a:r>
              <a:rPr kumimoji="1" lang="en-US" altLang="zh-CN" sz="3600" i="1" dirty="0" smtClean="0"/>
              <a:t>Hang Xiao (UMass Amherst, Food Science)</a:t>
            </a:r>
            <a:br>
              <a:rPr kumimoji="1" lang="en-US" altLang="zh-CN" sz="3600" i="1" dirty="0" smtClean="0"/>
            </a:br>
            <a:r>
              <a:rPr kumimoji="1" lang="en-US" altLang="zh-CN" sz="3600" i="1" dirty="0" smtClean="0"/>
              <a:t>Cathy Neto (UMass Dartmouth)</a:t>
            </a:r>
            <a:br>
              <a:rPr kumimoji="1" lang="en-US" altLang="zh-CN" sz="3600" i="1" dirty="0" smtClean="0"/>
            </a:br>
            <a:r>
              <a:rPr kumimoji="1" lang="en-US" altLang="zh-CN" sz="3600" i="1" dirty="0" smtClean="0"/>
              <a:t/>
            </a:r>
            <a:br>
              <a:rPr kumimoji="1" lang="en-US" altLang="zh-CN" sz="3600" i="1" dirty="0" smtClean="0"/>
            </a:br>
            <a:r>
              <a:rPr kumimoji="1" lang="en-US" altLang="zh-CN" sz="3600" i="1" dirty="0" smtClean="0"/>
              <a:t>Funded by the UMass Cranberry Health Research Center </a:t>
            </a:r>
            <a:endParaRPr kumimoji="1" lang="zh-CN" altLang="en-US" sz="3600" i="1" dirty="0"/>
          </a:p>
        </p:txBody>
      </p:sp>
    </p:spTree>
    <p:extLst>
      <p:ext uri="{BB962C8B-B14F-4D97-AF65-F5344CB8AC3E}">
        <p14:creationId xmlns:p14="http://schemas.microsoft.com/office/powerpoint/2010/main" val="128863325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682</TotalTime>
  <Words>1251</Words>
  <Application>Microsoft Macintosh PowerPoint</Application>
  <PresentationFormat>On-screen Show (4:3)</PresentationFormat>
  <Paragraphs>185</Paragraphs>
  <Slides>20</Slides>
  <Notes>5</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20</vt:i4>
      </vt:variant>
    </vt:vector>
  </HeadingPairs>
  <TitlesOfParts>
    <vt:vector size="24" baseType="lpstr">
      <vt:lpstr>Office Theme</vt:lpstr>
      <vt:lpstr>Photo Editor Photo</vt:lpstr>
      <vt:lpstr>CS ChemDraw Drawing</vt:lpstr>
      <vt:lpstr>SPW 11.0 Graph</vt:lpstr>
      <vt:lpstr>PowerPoint Presentation</vt:lpstr>
      <vt:lpstr>PowerPoint Presentation</vt:lpstr>
      <vt:lpstr>CHRC Research Objectives</vt:lpstr>
      <vt:lpstr>PowerPoint Presentation</vt:lpstr>
      <vt:lpstr>PowerPoint Presentation</vt:lpstr>
      <vt:lpstr>PowerPoint Presentation</vt:lpstr>
      <vt:lpstr>PowerPoint Presentation</vt:lpstr>
      <vt:lpstr>PowerPoint Presentation</vt:lpstr>
      <vt:lpstr>Effect of cranberry on inhibition of colon tumor formation in AOM/DSS mouse model  Hang Xiao (UMass Amherst, Food Science) Cathy Neto (UMass Dartmouth)  Funded by the UMass Cranberry Health Research Center </vt:lpstr>
      <vt:lpstr>Objectives</vt:lpstr>
      <vt:lpstr>Materials and methods: Preparation of cranberry extracts</vt:lpstr>
      <vt:lpstr>Materials and methods:  Animal feeding study</vt:lpstr>
      <vt:lpstr>Experimental design</vt:lpstr>
      <vt:lpstr>Methods (cont’d)</vt:lpstr>
      <vt:lpstr>Results </vt:lpstr>
      <vt:lpstr>Results</vt:lpstr>
      <vt:lpstr>PowerPoint Presentation</vt:lpstr>
      <vt:lpstr>Expression of pro-inflammatory genes in colon decreased in response to cranberry diet </vt:lpstr>
      <vt:lpstr>Summary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Tumors</dc:title>
  <dc:creator>Cathy Wu</dc:creator>
  <cp:lastModifiedBy>Robin Ragle-Davis</cp:lastModifiedBy>
  <cp:revision>38</cp:revision>
  <dcterms:created xsi:type="dcterms:W3CDTF">2014-03-25T20:31:09Z</dcterms:created>
  <dcterms:modified xsi:type="dcterms:W3CDTF">2015-09-07T14:47:57Z</dcterms:modified>
</cp:coreProperties>
</file>